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3" r:id="rId4"/>
    <p:sldId id="259" r:id="rId5"/>
    <p:sldId id="260" r:id="rId6"/>
    <p:sldId id="284" r:id="rId7"/>
    <p:sldId id="262" r:id="rId8"/>
    <p:sldId id="263" r:id="rId9"/>
    <p:sldId id="264" r:id="rId10"/>
    <p:sldId id="288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87" r:id="rId20"/>
    <p:sldId id="28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0" r:id="rId31"/>
  </p:sldIdLst>
  <p:sldSz cx="18288000" cy="10287000"/>
  <p:notesSz cx="6858000" cy="9144000"/>
  <p:embeddedFontLst>
    <p:embeddedFont>
      <p:font typeface="Canva Sans Bold" panose="020B0803030501040103" pitchFamily="34" charset="0"/>
      <p:regular r:id="rId33"/>
      <p:bold r:id="rId34"/>
    </p:embeddedFont>
    <p:embeddedFont>
      <p:font typeface="Mardoto Bold" pitchFamily="2" charset="77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Times New Roman Bold" panose="02030802070405020303" pitchFamily="18" charset="7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C51"/>
    <a:srgbClr val="003896"/>
    <a:srgbClr val="5B8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0A8EE-256B-3AE2-67DE-86FC1F1990FD}" v="88" dt="2025-04-27T04:13:49.907"/>
    <p1510:client id="{110C5ECF-152D-F173-A88E-F82A9A6E0A7A}" v="40" dt="2025-04-27T01:36:23.115"/>
    <p1510:client id="{2E5404D4-991E-5F47-9DB0-415AECD4EF32}" v="445" dt="2025-04-27T19:43:16.936"/>
    <p1510:client id="{38C3305C-C009-149C-785D-25BF40559002}" v="268" dt="2025-04-27T18:59:08.802"/>
    <p1510:client id="{560EF67D-F2A4-C14C-A75E-87646602A870}" v="1311" dt="2025-04-27T19:39:22.904"/>
    <p1510:client id="{9149BC2A-1F7A-16DA-2790-D44C4C8F22AE}" v="402" dt="2025-04-27T03:52:44.351"/>
    <p1510:client id="{C6AA3A1B-5D00-EF88-5EA5-72897AE6586F}" v="11" dt="2025-04-27T02:42:54.770"/>
    <p1510:client id="{E93BC7C0-4D84-CF74-CB9C-20551325B75F}" v="2" dt="2025-04-27T19:03:09.330"/>
    <p1510:client id="{F655BEB4-3D2D-FF4D-BA22-2D263CC305DE}" v="13" dt="2025-04-27T01:30:44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0"/>
  </p:normalViewPr>
  <p:slideViewPr>
    <p:cSldViewPr snapToGrid="0">
      <p:cViewPr varScale="1">
        <p:scale>
          <a:sx n="78" d="100"/>
          <a:sy n="78" d="100"/>
        </p:scale>
        <p:origin x="5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2D8F8-4506-614C-8D6D-3F9BF8B17CEB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D2D474-3FCC-3C48-9B36-0FFC1E4A3AE1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1) Analysis Methodology Overview</a:t>
          </a:r>
        </a:p>
      </dgm:t>
    </dgm:pt>
    <dgm:pt modelId="{3E5899E4-EE7C-6749-8547-9121A090102E}" type="parTrans" cxnId="{61FE38AD-FA88-9F4D-A9BF-A3E659CE52C1}">
      <dgm:prSet/>
      <dgm:spPr/>
      <dgm:t>
        <a:bodyPr/>
        <a:lstStyle/>
        <a:p>
          <a:pPr algn="l"/>
          <a:endParaRPr lang="en-US"/>
        </a:p>
      </dgm:t>
    </dgm:pt>
    <dgm:pt modelId="{AED9CF84-4B54-0841-AC58-E1B4D1BE40C6}" type="sibTrans" cxnId="{61FE38AD-FA88-9F4D-A9BF-A3E659CE52C1}">
      <dgm:prSet/>
      <dgm:spPr/>
      <dgm:t>
        <a:bodyPr/>
        <a:lstStyle/>
        <a:p>
          <a:pPr algn="l"/>
          <a:endParaRPr lang="en-US"/>
        </a:p>
      </dgm:t>
    </dgm:pt>
    <dgm:pt modelId="{48E4B8E3-F3FD-6944-81E6-8A6727C9FB72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4) Data Preparation</a:t>
          </a:r>
        </a:p>
      </dgm:t>
    </dgm:pt>
    <dgm:pt modelId="{28C302EB-A9DA-2A45-B06A-EE519F1E8608}" type="parTrans" cxnId="{00347399-071A-B644-A413-DC3F074DCC7B}">
      <dgm:prSet/>
      <dgm:spPr/>
      <dgm:t>
        <a:bodyPr/>
        <a:lstStyle/>
        <a:p>
          <a:pPr algn="l"/>
          <a:endParaRPr lang="en-US"/>
        </a:p>
      </dgm:t>
    </dgm:pt>
    <dgm:pt modelId="{C52E12F7-D217-AD47-A938-F5FC22F8A9CD}" type="sibTrans" cxnId="{00347399-071A-B644-A413-DC3F074DCC7B}">
      <dgm:prSet/>
      <dgm:spPr/>
      <dgm:t>
        <a:bodyPr/>
        <a:lstStyle/>
        <a:p>
          <a:pPr algn="l"/>
          <a:endParaRPr lang="en-US"/>
        </a:p>
      </dgm:t>
    </dgm:pt>
    <dgm:pt modelId="{BBD0AB11-412F-1543-85E0-29605C147B6C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2) Business Understanding</a:t>
          </a:r>
        </a:p>
      </dgm:t>
    </dgm:pt>
    <dgm:pt modelId="{13FB6411-C110-FA4A-AB01-1003B892C102}" type="parTrans" cxnId="{7A098DEC-A639-AA42-8F33-AF41D0940DF9}">
      <dgm:prSet/>
      <dgm:spPr/>
      <dgm:t>
        <a:bodyPr/>
        <a:lstStyle/>
        <a:p>
          <a:pPr algn="l"/>
          <a:endParaRPr lang="en-US"/>
        </a:p>
      </dgm:t>
    </dgm:pt>
    <dgm:pt modelId="{B1E623E5-0D23-564B-815B-55860E7A7CDD}" type="sibTrans" cxnId="{7A098DEC-A639-AA42-8F33-AF41D0940DF9}">
      <dgm:prSet/>
      <dgm:spPr/>
      <dgm:t>
        <a:bodyPr/>
        <a:lstStyle/>
        <a:p>
          <a:pPr algn="l"/>
          <a:endParaRPr lang="en-US"/>
        </a:p>
      </dgm:t>
    </dgm:pt>
    <dgm:pt modelId="{9D689A6A-B8A8-AC49-BCE8-A250ED964898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5) Modeling</a:t>
          </a:r>
        </a:p>
      </dgm:t>
    </dgm:pt>
    <dgm:pt modelId="{C7C4BE50-8F1F-5144-A469-7E66F20F7895}" type="parTrans" cxnId="{AB4217B4-ED47-504F-8772-BB8BB8B4C282}">
      <dgm:prSet/>
      <dgm:spPr/>
      <dgm:t>
        <a:bodyPr/>
        <a:lstStyle/>
        <a:p>
          <a:pPr algn="l"/>
          <a:endParaRPr lang="en-US"/>
        </a:p>
      </dgm:t>
    </dgm:pt>
    <dgm:pt modelId="{30F84FF8-6F08-1E49-B1C9-307FF2630A08}" type="sibTrans" cxnId="{AB4217B4-ED47-504F-8772-BB8BB8B4C282}">
      <dgm:prSet/>
      <dgm:spPr/>
      <dgm:t>
        <a:bodyPr/>
        <a:lstStyle/>
        <a:p>
          <a:pPr algn="l"/>
          <a:endParaRPr lang="en-US"/>
        </a:p>
      </dgm:t>
    </dgm:pt>
    <dgm:pt modelId="{221B5A11-A613-6843-8A51-CA235FF33B40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6) Evaluation</a:t>
          </a:r>
        </a:p>
      </dgm:t>
    </dgm:pt>
    <dgm:pt modelId="{8D74C296-9644-514B-9FDD-AA8E8FACD603}" type="parTrans" cxnId="{8C55B522-8275-0E45-AF48-3B16A7AE89D0}">
      <dgm:prSet/>
      <dgm:spPr/>
      <dgm:t>
        <a:bodyPr/>
        <a:lstStyle/>
        <a:p>
          <a:pPr algn="l"/>
          <a:endParaRPr lang="en-US"/>
        </a:p>
      </dgm:t>
    </dgm:pt>
    <dgm:pt modelId="{221347C0-E7CB-D642-BE69-56AA1C546545}" type="sibTrans" cxnId="{8C55B522-8275-0E45-AF48-3B16A7AE89D0}">
      <dgm:prSet/>
      <dgm:spPr/>
      <dgm:t>
        <a:bodyPr/>
        <a:lstStyle/>
        <a:p>
          <a:pPr algn="l"/>
          <a:endParaRPr lang="en-US"/>
        </a:p>
      </dgm:t>
    </dgm:pt>
    <dgm:pt modelId="{2C8CD304-46CB-9C44-88F4-BAA785A1FFC1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7) Deployment</a:t>
          </a:r>
        </a:p>
      </dgm:t>
    </dgm:pt>
    <dgm:pt modelId="{929D06F8-36C7-884A-8AB6-5BF87591649B}" type="parTrans" cxnId="{CA1EF552-39CC-C246-9D1F-79A4824A8C9E}">
      <dgm:prSet/>
      <dgm:spPr/>
      <dgm:t>
        <a:bodyPr/>
        <a:lstStyle/>
        <a:p>
          <a:pPr algn="l"/>
          <a:endParaRPr lang="en-US"/>
        </a:p>
      </dgm:t>
    </dgm:pt>
    <dgm:pt modelId="{8B8B8E5E-3314-A84B-BA11-A6875C3CC832}" type="sibTrans" cxnId="{CA1EF552-39CC-C246-9D1F-79A4824A8C9E}">
      <dgm:prSet/>
      <dgm:spPr/>
      <dgm:t>
        <a:bodyPr/>
        <a:lstStyle/>
        <a:p>
          <a:pPr algn="l"/>
          <a:endParaRPr lang="en-US"/>
        </a:p>
      </dgm:t>
    </dgm:pt>
    <dgm:pt modelId="{CF70D098-187A-364D-A48E-A1B95AFB61EC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8) Conclusion + Summary</a:t>
          </a:r>
        </a:p>
      </dgm:t>
    </dgm:pt>
    <dgm:pt modelId="{C37A5EB1-CF0F-6741-ABCC-97187781B0C2}" type="parTrans" cxnId="{6692D16B-F41D-0148-9E82-BA649419362F}">
      <dgm:prSet/>
      <dgm:spPr/>
      <dgm:t>
        <a:bodyPr/>
        <a:lstStyle/>
        <a:p>
          <a:pPr algn="l"/>
          <a:endParaRPr lang="en-US"/>
        </a:p>
      </dgm:t>
    </dgm:pt>
    <dgm:pt modelId="{4573F1D9-2292-0541-A68A-985C14774107}" type="sibTrans" cxnId="{6692D16B-F41D-0148-9E82-BA649419362F}">
      <dgm:prSet/>
      <dgm:spPr/>
      <dgm:t>
        <a:bodyPr/>
        <a:lstStyle/>
        <a:p>
          <a:pPr algn="l"/>
          <a:endParaRPr lang="en-US"/>
        </a:p>
      </dgm:t>
    </dgm:pt>
    <dgm:pt modelId="{F69D1C5C-E84A-2446-B626-2ECF54E9855B}">
      <dgm:prSet phldrT="[Text]"/>
      <dgm:spPr/>
      <dgm:t>
        <a:bodyPr/>
        <a:lstStyle/>
        <a:p>
          <a:pPr algn="l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3) Data Understanding</a:t>
          </a:r>
        </a:p>
      </dgm:t>
    </dgm:pt>
    <dgm:pt modelId="{6B085D97-A09E-AC4B-9686-D3677D283237}" type="parTrans" cxnId="{983A54AB-7934-A54F-94D6-13AC480C12F2}">
      <dgm:prSet/>
      <dgm:spPr/>
      <dgm:t>
        <a:bodyPr/>
        <a:lstStyle/>
        <a:p>
          <a:endParaRPr lang="en-US"/>
        </a:p>
      </dgm:t>
    </dgm:pt>
    <dgm:pt modelId="{79F85423-A159-5E43-9CAE-44056279B600}" type="sibTrans" cxnId="{983A54AB-7934-A54F-94D6-13AC480C12F2}">
      <dgm:prSet/>
      <dgm:spPr/>
      <dgm:t>
        <a:bodyPr/>
        <a:lstStyle/>
        <a:p>
          <a:endParaRPr lang="en-US"/>
        </a:p>
      </dgm:t>
    </dgm:pt>
    <dgm:pt modelId="{5F784DC2-A6F5-1241-B64E-19F8D74A16F2}" type="pres">
      <dgm:prSet presAssocID="{5212D8F8-4506-614C-8D6D-3F9BF8B17CEB}" presName="linear" presStyleCnt="0">
        <dgm:presLayoutVars>
          <dgm:animLvl val="lvl"/>
          <dgm:resizeHandles val="exact"/>
        </dgm:presLayoutVars>
      </dgm:prSet>
      <dgm:spPr/>
    </dgm:pt>
    <dgm:pt modelId="{4FF75235-91B1-5247-A4CD-472754050046}" type="pres">
      <dgm:prSet presAssocID="{05D2D474-3FCC-3C48-9B36-0FFC1E4A3AE1}" presName="parentText" presStyleLbl="node1" presStyleIdx="0" presStyleCnt="8" custLinFactNeighborX="30088" custLinFactNeighborY="-4253">
        <dgm:presLayoutVars>
          <dgm:chMax val="0"/>
          <dgm:bulletEnabled val="1"/>
        </dgm:presLayoutVars>
      </dgm:prSet>
      <dgm:spPr/>
    </dgm:pt>
    <dgm:pt modelId="{0F79EC24-11E8-4D4F-B53D-7E52D273D4ED}" type="pres">
      <dgm:prSet presAssocID="{AED9CF84-4B54-0841-AC58-E1B4D1BE40C6}" presName="spacer" presStyleCnt="0"/>
      <dgm:spPr/>
    </dgm:pt>
    <dgm:pt modelId="{E6752886-EC23-FD4E-9C77-F98A607B691F}" type="pres">
      <dgm:prSet presAssocID="{BBD0AB11-412F-1543-85E0-29605C147B6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303F6AC-DC43-2C4C-B944-CE86B1222242}" type="pres">
      <dgm:prSet presAssocID="{B1E623E5-0D23-564B-815B-55860E7A7CDD}" presName="spacer" presStyleCnt="0"/>
      <dgm:spPr/>
    </dgm:pt>
    <dgm:pt modelId="{6F0F872B-6355-6E48-8DDC-1509569AE1ED}" type="pres">
      <dgm:prSet presAssocID="{F69D1C5C-E84A-2446-B626-2ECF54E9855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69AD576-7595-644E-AEC5-48224C192DF4}" type="pres">
      <dgm:prSet presAssocID="{79F85423-A159-5E43-9CAE-44056279B600}" presName="spacer" presStyleCnt="0"/>
      <dgm:spPr/>
    </dgm:pt>
    <dgm:pt modelId="{B54BF3AE-E5F2-E54F-86E7-AD3CD9D619F4}" type="pres">
      <dgm:prSet presAssocID="{48E4B8E3-F3FD-6944-81E6-8A6727C9FB7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323D08D-D252-1E41-AC2A-90BB4A29098D}" type="pres">
      <dgm:prSet presAssocID="{C52E12F7-D217-AD47-A938-F5FC22F8A9CD}" presName="spacer" presStyleCnt="0"/>
      <dgm:spPr/>
    </dgm:pt>
    <dgm:pt modelId="{DC53D98C-CCFD-C840-8644-D09B904DB81C}" type="pres">
      <dgm:prSet presAssocID="{9D689A6A-B8A8-AC49-BCE8-A250ED96489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03FD5252-FCE0-D544-B730-5379F3A01B47}" type="pres">
      <dgm:prSet presAssocID="{30F84FF8-6F08-1E49-B1C9-307FF2630A08}" presName="spacer" presStyleCnt="0"/>
      <dgm:spPr/>
    </dgm:pt>
    <dgm:pt modelId="{33223FE0-19E5-BB41-9067-DD9DA289DE7C}" type="pres">
      <dgm:prSet presAssocID="{221B5A11-A613-6843-8A51-CA235FF33B4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A78DEF3-84D8-E349-B53C-9D86C8EFD001}" type="pres">
      <dgm:prSet presAssocID="{221347C0-E7CB-D642-BE69-56AA1C546545}" presName="spacer" presStyleCnt="0"/>
      <dgm:spPr/>
    </dgm:pt>
    <dgm:pt modelId="{FC0076DF-99AC-0747-B64D-1CB21F740047}" type="pres">
      <dgm:prSet presAssocID="{2C8CD304-46CB-9C44-88F4-BAA785A1FFC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7242FB7-AA51-D844-A95B-BCA4B4AAF495}" type="pres">
      <dgm:prSet presAssocID="{8B8B8E5E-3314-A84B-BA11-A6875C3CC832}" presName="spacer" presStyleCnt="0"/>
      <dgm:spPr/>
    </dgm:pt>
    <dgm:pt modelId="{8ECD4829-58D7-754F-A7D9-FEA256DEFF32}" type="pres">
      <dgm:prSet presAssocID="{CF70D098-187A-364D-A48E-A1B95AFB61E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EE82812-7D70-4BA5-8637-9B0E564C64C4}" type="presOf" srcId="{221B5A11-A613-6843-8A51-CA235FF33B40}" destId="{33223FE0-19E5-BB41-9067-DD9DA289DE7C}" srcOrd="0" destOrd="0" presId="urn:microsoft.com/office/officeart/2005/8/layout/vList2"/>
    <dgm:cxn modelId="{8C55B522-8275-0E45-AF48-3B16A7AE89D0}" srcId="{5212D8F8-4506-614C-8D6D-3F9BF8B17CEB}" destId="{221B5A11-A613-6843-8A51-CA235FF33B40}" srcOrd="5" destOrd="0" parTransId="{8D74C296-9644-514B-9FDD-AA8E8FACD603}" sibTransId="{221347C0-E7CB-D642-BE69-56AA1C546545}"/>
    <dgm:cxn modelId="{46470D29-DB3F-6A4E-97E4-A527F4598763}" type="presOf" srcId="{5212D8F8-4506-614C-8D6D-3F9BF8B17CEB}" destId="{5F784DC2-A6F5-1241-B64E-19F8D74A16F2}" srcOrd="0" destOrd="0" presId="urn:microsoft.com/office/officeart/2005/8/layout/vList2"/>
    <dgm:cxn modelId="{CA1EF552-39CC-C246-9D1F-79A4824A8C9E}" srcId="{5212D8F8-4506-614C-8D6D-3F9BF8B17CEB}" destId="{2C8CD304-46CB-9C44-88F4-BAA785A1FFC1}" srcOrd="6" destOrd="0" parTransId="{929D06F8-36C7-884A-8AB6-5BF87591649B}" sibTransId="{8B8B8E5E-3314-A84B-BA11-A6875C3CC832}"/>
    <dgm:cxn modelId="{59530460-13B0-4022-9130-DE95D26AFB58}" type="presOf" srcId="{CF70D098-187A-364D-A48E-A1B95AFB61EC}" destId="{8ECD4829-58D7-754F-A7D9-FEA256DEFF32}" srcOrd="0" destOrd="0" presId="urn:microsoft.com/office/officeart/2005/8/layout/vList2"/>
    <dgm:cxn modelId="{7F55C363-A54A-498C-877E-F74FAD3200F8}" type="presOf" srcId="{9D689A6A-B8A8-AC49-BCE8-A250ED964898}" destId="{DC53D98C-CCFD-C840-8644-D09B904DB81C}" srcOrd="0" destOrd="0" presId="urn:microsoft.com/office/officeart/2005/8/layout/vList2"/>
    <dgm:cxn modelId="{377EE068-4F3F-43DA-A6D6-CCBDFA2BD364}" type="presOf" srcId="{05D2D474-3FCC-3C48-9B36-0FFC1E4A3AE1}" destId="{4FF75235-91B1-5247-A4CD-472754050046}" srcOrd="0" destOrd="0" presId="urn:microsoft.com/office/officeart/2005/8/layout/vList2"/>
    <dgm:cxn modelId="{6692D16B-F41D-0148-9E82-BA649419362F}" srcId="{5212D8F8-4506-614C-8D6D-3F9BF8B17CEB}" destId="{CF70D098-187A-364D-A48E-A1B95AFB61EC}" srcOrd="7" destOrd="0" parTransId="{C37A5EB1-CF0F-6741-ABCC-97187781B0C2}" sibTransId="{4573F1D9-2292-0541-A68A-985C14774107}"/>
    <dgm:cxn modelId="{B335EF79-2B42-4C21-ADA1-FE5AA6D1C796}" type="presOf" srcId="{2C8CD304-46CB-9C44-88F4-BAA785A1FFC1}" destId="{FC0076DF-99AC-0747-B64D-1CB21F740047}" srcOrd="0" destOrd="0" presId="urn:microsoft.com/office/officeart/2005/8/layout/vList2"/>
    <dgm:cxn modelId="{4321D990-A7B4-40DB-815D-148F5D2AA28D}" type="presOf" srcId="{48E4B8E3-F3FD-6944-81E6-8A6727C9FB72}" destId="{B54BF3AE-E5F2-E54F-86E7-AD3CD9D619F4}" srcOrd="0" destOrd="0" presId="urn:microsoft.com/office/officeart/2005/8/layout/vList2"/>
    <dgm:cxn modelId="{8772D691-E092-42CD-81C6-69F1F53625E3}" type="presOf" srcId="{F69D1C5C-E84A-2446-B626-2ECF54E9855B}" destId="{6F0F872B-6355-6E48-8DDC-1509569AE1ED}" srcOrd="0" destOrd="0" presId="urn:microsoft.com/office/officeart/2005/8/layout/vList2"/>
    <dgm:cxn modelId="{00347399-071A-B644-A413-DC3F074DCC7B}" srcId="{5212D8F8-4506-614C-8D6D-3F9BF8B17CEB}" destId="{48E4B8E3-F3FD-6944-81E6-8A6727C9FB72}" srcOrd="3" destOrd="0" parTransId="{28C302EB-A9DA-2A45-B06A-EE519F1E8608}" sibTransId="{C52E12F7-D217-AD47-A938-F5FC22F8A9CD}"/>
    <dgm:cxn modelId="{983A54AB-7934-A54F-94D6-13AC480C12F2}" srcId="{5212D8F8-4506-614C-8D6D-3F9BF8B17CEB}" destId="{F69D1C5C-E84A-2446-B626-2ECF54E9855B}" srcOrd="2" destOrd="0" parTransId="{6B085D97-A09E-AC4B-9686-D3677D283237}" sibTransId="{79F85423-A159-5E43-9CAE-44056279B600}"/>
    <dgm:cxn modelId="{61FE38AD-FA88-9F4D-A9BF-A3E659CE52C1}" srcId="{5212D8F8-4506-614C-8D6D-3F9BF8B17CEB}" destId="{05D2D474-3FCC-3C48-9B36-0FFC1E4A3AE1}" srcOrd="0" destOrd="0" parTransId="{3E5899E4-EE7C-6749-8547-9121A090102E}" sibTransId="{AED9CF84-4B54-0841-AC58-E1B4D1BE40C6}"/>
    <dgm:cxn modelId="{AB4217B4-ED47-504F-8772-BB8BB8B4C282}" srcId="{5212D8F8-4506-614C-8D6D-3F9BF8B17CEB}" destId="{9D689A6A-B8A8-AC49-BCE8-A250ED964898}" srcOrd="4" destOrd="0" parTransId="{C7C4BE50-8F1F-5144-A469-7E66F20F7895}" sibTransId="{30F84FF8-6F08-1E49-B1C9-307FF2630A08}"/>
    <dgm:cxn modelId="{71BF10C0-5344-415B-ABE3-9CA917238F93}" type="presOf" srcId="{BBD0AB11-412F-1543-85E0-29605C147B6C}" destId="{E6752886-EC23-FD4E-9C77-F98A607B691F}" srcOrd="0" destOrd="0" presId="urn:microsoft.com/office/officeart/2005/8/layout/vList2"/>
    <dgm:cxn modelId="{7A098DEC-A639-AA42-8F33-AF41D0940DF9}" srcId="{5212D8F8-4506-614C-8D6D-3F9BF8B17CEB}" destId="{BBD0AB11-412F-1543-85E0-29605C147B6C}" srcOrd="1" destOrd="0" parTransId="{13FB6411-C110-FA4A-AB01-1003B892C102}" sibTransId="{B1E623E5-0D23-564B-815B-55860E7A7CDD}"/>
    <dgm:cxn modelId="{2AB4A09F-25B1-4DE7-AAAB-997D49D69E23}" type="presParOf" srcId="{5F784DC2-A6F5-1241-B64E-19F8D74A16F2}" destId="{4FF75235-91B1-5247-A4CD-472754050046}" srcOrd="0" destOrd="0" presId="urn:microsoft.com/office/officeart/2005/8/layout/vList2"/>
    <dgm:cxn modelId="{7C2295C0-A9D6-4C7B-B9F6-42AF2FF6F2DF}" type="presParOf" srcId="{5F784DC2-A6F5-1241-B64E-19F8D74A16F2}" destId="{0F79EC24-11E8-4D4F-B53D-7E52D273D4ED}" srcOrd="1" destOrd="0" presId="urn:microsoft.com/office/officeart/2005/8/layout/vList2"/>
    <dgm:cxn modelId="{075E6023-01A9-4FFA-ACCB-51348D4BD2B6}" type="presParOf" srcId="{5F784DC2-A6F5-1241-B64E-19F8D74A16F2}" destId="{E6752886-EC23-FD4E-9C77-F98A607B691F}" srcOrd="2" destOrd="0" presId="urn:microsoft.com/office/officeart/2005/8/layout/vList2"/>
    <dgm:cxn modelId="{DE287E78-7269-4512-AC3B-B3F01055EA0B}" type="presParOf" srcId="{5F784DC2-A6F5-1241-B64E-19F8D74A16F2}" destId="{7303F6AC-DC43-2C4C-B944-CE86B1222242}" srcOrd="3" destOrd="0" presId="urn:microsoft.com/office/officeart/2005/8/layout/vList2"/>
    <dgm:cxn modelId="{BFA5BFDC-529C-4629-A43A-0C69ED069630}" type="presParOf" srcId="{5F784DC2-A6F5-1241-B64E-19F8D74A16F2}" destId="{6F0F872B-6355-6E48-8DDC-1509569AE1ED}" srcOrd="4" destOrd="0" presId="urn:microsoft.com/office/officeart/2005/8/layout/vList2"/>
    <dgm:cxn modelId="{21395360-6A9F-4835-8499-632B43B1FECE}" type="presParOf" srcId="{5F784DC2-A6F5-1241-B64E-19F8D74A16F2}" destId="{469AD576-7595-644E-AEC5-48224C192DF4}" srcOrd="5" destOrd="0" presId="urn:microsoft.com/office/officeart/2005/8/layout/vList2"/>
    <dgm:cxn modelId="{E36E79E0-C0FF-4C28-91BD-4ADB77F0353B}" type="presParOf" srcId="{5F784DC2-A6F5-1241-B64E-19F8D74A16F2}" destId="{B54BF3AE-E5F2-E54F-86E7-AD3CD9D619F4}" srcOrd="6" destOrd="0" presId="urn:microsoft.com/office/officeart/2005/8/layout/vList2"/>
    <dgm:cxn modelId="{7A39F2FE-779C-4B3D-827E-2E6BCB6FCC19}" type="presParOf" srcId="{5F784DC2-A6F5-1241-B64E-19F8D74A16F2}" destId="{5323D08D-D252-1E41-AC2A-90BB4A29098D}" srcOrd="7" destOrd="0" presId="urn:microsoft.com/office/officeart/2005/8/layout/vList2"/>
    <dgm:cxn modelId="{1F1F0A9F-3D14-4D18-80CC-A9A51526BD65}" type="presParOf" srcId="{5F784DC2-A6F5-1241-B64E-19F8D74A16F2}" destId="{DC53D98C-CCFD-C840-8644-D09B904DB81C}" srcOrd="8" destOrd="0" presId="urn:microsoft.com/office/officeart/2005/8/layout/vList2"/>
    <dgm:cxn modelId="{13F94753-B963-4FA3-9B5C-A938329334E6}" type="presParOf" srcId="{5F784DC2-A6F5-1241-B64E-19F8D74A16F2}" destId="{03FD5252-FCE0-D544-B730-5379F3A01B47}" srcOrd="9" destOrd="0" presId="urn:microsoft.com/office/officeart/2005/8/layout/vList2"/>
    <dgm:cxn modelId="{98B92D30-7059-4343-8231-323F2F90F3B1}" type="presParOf" srcId="{5F784DC2-A6F5-1241-B64E-19F8D74A16F2}" destId="{33223FE0-19E5-BB41-9067-DD9DA289DE7C}" srcOrd="10" destOrd="0" presId="urn:microsoft.com/office/officeart/2005/8/layout/vList2"/>
    <dgm:cxn modelId="{B5D41477-D5DA-4EE0-870D-064CFE191F90}" type="presParOf" srcId="{5F784DC2-A6F5-1241-B64E-19F8D74A16F2}" destId="{8A78DEF3-84D8-E349-B53C-9D86C8EFD001}" srcOrd="11" destOrd="0" presId="urn:microsoft.com/office/officeart/2005/8/layout/vList2"/>
    <dgm:cxn modelId="{BF32371C-4787-4AE4-8190-967650B993EE}" type="presParOf" srcId="{5F784DC2-A6F5-1241-B64E-19F8D74A16F2}" destId="{FC0076DF-99AC-0747-B64D-1CB21F740047}" srcOrd="12" destOrd="0" presId="urn:microsoft.com/office/officeart/2005/8/layout/vList2"/>
    <dgm:cxn modelId="{4BFDD557-C276-4A01-AD98-324C583E06FB}" type="presParOf" srcId="{5F784DC2-A6F5-1241-B64E-19F8D74A16F2}" destId="{C7242FB7-AA51-D844-A95B-BCA4B4AAF495}" srcOrd="13" destOrd="0" presId="urn:microsoft.com/office/officeart/2005/8/layout/vList2"/>
    <dgm:cxn modelId="{33D2D5AC-7A3A-414C-B43A-ECFFB0555305}" type="presParOf" srcId="{5F784DC2-A6F5-1241-B64E-19F8D74A16F2}" destId="{8ECD4829-58D7-754F-A7D9-FEA256DEFF3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6DEDF-DFDE-4139-81B8-591ED9882335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E7F1A49-8215-45E7-9AE1-473748DC14F6}">
      <dgm:prSet/>
      <dgm:spPr/>
      <dgm:t>
        <a:bodyPr/>
        <a:lstStyle/>
        <a:p>
          <a:r>
            <a:rPr lang="en-US" b="1"/>
            <a:t>46,000 fatalities in 2022 (NSC).</a:t>
          </a:r>
          <a:endParaRPr lang="en-US"/>
        </a:p>
      </dgm:t>
    </dgm:pt>
    <dgm:pt modelId="{1DB8F71E-43E6-49F5-A5CF-D096CEAC5246}" type="parTrans" cxnId="{C666F17C-4D61-4308-A65D-B98BF6464656}">
      <dgm:prSet/>
      <dgm:spPr/>
      <dgm:t>
        <a:bodyPr/>
        <a:lstStyle/>
        <a:p>
          <a:endParaRPr lang="en-US"/>
        </a:p>
      </dgm:t>
    </dgm:pt>
    <dgm:pt modelId="{9567DE2F-E124-4F56-9FA3-A63842C6411D}" type="sibTrans" cxnId="{C666F17C-4D61-4308-A65D-B98BF6464656}">
      <dgm:prSet/>
      <dgm:spPr/>
      <dgm:t>
        <a:bodyPr/>
        <a:lstStyle/>
        <a:p>
          <a:endParaRPr lang="en-US"/>
        </a:p>
      </dgm:t>
    </dgm:pt>
    <dgm:pt modelId="{D3E94C24-C030-49B9-B1D8-2D1272DC0B62}">
      <dgm:prSet/>
      <dgm:spPr/>
      <dgm:t>
        <a:bodyPr/>
        <a:lstStyle/>
        <a:p>
          <a:r>
            <a:rPr lang="en-US" b="1"/>
            <a:t>Death rate rising since 2019.</a:t>
          </a:r>
          <a:endParaRPr lang="en-US"/>
        </a:p>
      </dgm:t>
    </dgm:pt>
    <dgm:pt modelId="{2F37BB5F-9B72-44EA-8B01-E7513D78D391}" type="parTrans" cxnId="{BC7C578A-EB72-43F6-93ED-CBDE3A783A05}">
      <dgm:prSet/>
      <dgm:spPr/>
      <dgm:t>
        <a:bodyPr/>
        <a:lstStyle/>
        <a:p>
          <a:endParaRPr lang="en-US"/>
        </a:p>
      </dgm:t>
    </dgm:pt>
    <dgm:pt modelId="{A800A26C-666A-406B-A620-F45D18022B23}" type="sibTrans" cxnId="{BC7C578A-EB72-43F6-93ED-CBDE3A783A05}">
      <dgm:prSet/>
      <dgm:spPr/>
      <dgm:t>
        <a:bodyPr/>
        <a:lstStyle/>
        <a:p>
          <a:endParaRPr lang="en-US"/>
        </a:p>
      </dgm:t>
    </dgm:pt>
    <dgm:pt modelId="{1F4071AB-B049-479B-85BD-4845F5BE4BCC}">
      <dgm:prSet/>
      <dgm:spPr/>
      <dgm:t>
        <a:bodyPr/>
        <a:lstStyle/>
        <a:p>
          <a:r>
            <a:rPr lang="en-US" b="1"/>
            <a:t>$1.85 trillion in crash-related societal costs (TRIP 2023).</a:t>
          </a:r>
          <a:endParaRPr lang="en-US"/>
        </a:p>
      </dgm:t>
    </dgm:pt>
    <dgm:pt modelId="{80C95809-7AF9-4CAA-8F4E-652205E58F6B}" type="parTrans" cxnId="{C18DDDC5-D5EB-42E7-8AD8-40524D7771F7}">
      <dgm:prSet/>
      <dgm:spPr/>
      <dgm:t>
        <a:bodyPr/>
        <a:lstStyle/>
        <a:p>
          <a:endParaRPr lang="en-US"/>
        </a:p>
      </dgm:t>
    </dgm:pt>
    <dgm:pt modelId="{73B11E3A-423F-4666-B107-1C72128D9321}" type="sibTrans" cxnId="{C18DDDC5-D5EB-42E7-8AD8-40524D7771F7}">
      <dgm:prSet/>
      <dgm:spPr/>
      <dgm:t>
        <a:bodyPr/>
        <a:lstStyle/>
        <a:p>
          <a:endParaRPr lang="en-US"/>
        </a:p>
      </dgm:t>
    </dgm:pt>
    <dgm:pt modelId="{0DF6EFA7-F146-4C49-8F36-9BB39BC8B54E}">
      <dgm:prSet/>
      <dgm:spPr/>
      <dgm:t>
        <a:bodyPr/>
        <a:lstStyle/>
        <a:p>
          <a:r>
            <a:rPr lang="en-US" b="1"/>
            <a:t>Importance: Predict injury outcomes to guide safety strategies and policy.</a:t>
          </a:r>
          <a:endParaRPr lang="en-US"/>
        </a:p>
      </dgm:t>
    </dgm:pt>
    <dgm:pt modelId="{BE3AD09E-1A7D-484E-BE0C-58987F17289E}" type="parTrans" cxnId="{E469B3F9-BF85-4307-AC46-0F39E51FDC39}">
      <dgm:prSet/>
      <dgm:spPr/>
      <dgm:t>
        <a:bodyPr/>
        <a:lstStyle/>
        <a:p>
          <a:endParaRPr lang="en-US"/>
        </a:p>
      </dgm:t>
    </dgm:pt>
    <dgm:pt modelId="{6C5CBD56-2816-4B45-8E41-E68B12DFC512}" type="sibTrans" cxnId="{E469B3F9-BF85-4307-AC46-0F39E51FDC39}">
      <dgm:prSet/>
      <dgm:spPr/>
      <dgm:t>
        <a:bodyPr/>
        <a:lstStyle/>
        <a:p>
          <a:endParaRPr lang="en-US"/>
        </a:p>
      </dgm:t>
    </dgm:pt>
    <dgm:pt modelId="{3ECF2279-3DB3-4807-B36D-07CD2FCA6EF5}" type="pres">
      <dgm:prSet presAssocID="{55C6DEDF-DFDE-4139-81B8-591ED9882335}" presName="CompostProcess" presStyleCnt="0">
        <dgm:presLayoutVars>
          <dgm:dir/>
          <dgm:resizeHandles val="exact"/>
        </dgm:presLayoutVars>
      </dgm:prSet>
      <dgm:spPr/>
    </dgm:pt>
    <dgm:pt modelId="{7FDA0C1E-7858-4BB7-93C7-F7B8B06FEE4A}" type="pres">
      <dgm:prSet presAssocID="{55C6DEDF-DFDE-4139-81B8-591ED9882335}" presName="arrow" presStyleLbl="bgShp" presStyleIdx="0" presStyleCnt="1" custLinFactNeighborX="674" custLinFactNeighborY="-7034"/>
      <dgm:spPr/>
    </dgm:pt>
    <dgm:pt modelId="{C535EC58-8785-40C1-BF59-E92D662E14B2}" type="pres">
      <dgm:prSet presAssocID="{55C6DEDF-DFDE-4139-81B8-591ED9882335}" presName="linearProcess" presStyleCnt="0"/>
      <dgm:spPr/>
    </dgm:pt>
    <dgm:pt modelId="{345998D4-1654-4048-B223-31A07C10C6E4}" type="pres">
      <dgm:prSet presAssocID="{9E7F1A49-8215-45E7-9AE1-473748DC14F6}" presName="textNode" presStyleLbl="node1" presStyleIdx="0" presStyleCnt="4">
        <dgm:presLayoutVars>
          <dgm:bulletEnabled val="1"/>
        </dgm:presLayoutVars>
      </dgm:prSet>
      <dgm:spPr/>
    </dgm:pt>
    <dgm:pt modelId="{E3F8CDC1-D686-4240-A830-AE7196C0937E}" type="pres">
      <dgm:prSet presAssocID="{9567DE2F-E124-4F56-9FA3-A63842C6411D}" presName="sibTrans" presStyleCnt="0"/>
      <dgm:spPr/>
    </dgm:pt>
    <dgm:pt modelId="{CB4770E0-1E16-48EA-89AE-CE2F01D2AD40}" type="pres">
      <dgm:prSet presAssocID="{D3E94C24-C030-49B9-B1D8-2D1272DC0B62}" presName="textNode" presStyleLbl="node1" presStyleIdx="1" presStyleCnt="4">
        <dgm:presLayoutVars>
          <dgm:bulletEnabled val="1"/>
        </dgm:presLayoutVars>
      </dgm:prSet>
      <dgm:spPr/>
    </dgm:pt>
    <dgm:pt modelId="{23A61053-799C-4E99-A14B-96DB7F70D2D8}" type="pres">
      <dgm:prSet presAssocID="{A800A26C-666A-406B-A620-F45D18022B23}" presName="sibTrans" presStyleCnt="0"/>
      <dgm:spPr/>
    </dgm:pt>
    <dgm:pt modelId="{5C5AE1F4-DFFB-4E06-BB14-331C6872F806}" type="pres">
      <dgm:prSet presAssocID="{1F4071AB-B049-479B-85BD-4845F5BE4BCC}" presName="textNode" presStyleLbl="node1" presStyleIdx="2" presStyleCnt="4">
        <dgm:presLayoutVars>
          <dgm:bulletEnabled val="1"/>
        </dgm:presLayoutVars>
      </dgm:prSet>
      <dgm:spPr/>
    </dgm:pt>
    <dgm:pt modelId="{63E4280E-C92A-4E15-8928-51CDE9FACA11}" type="pres">
      <dgm:prSet presAssocID="{73B11E3A-423F-4666-B107-1C72128D9321}" presName="sibTrans" presStyleCnt="0"/>
      <dgm:spPr/>
    </dgm:pt>
    <dgm:pt modelId="{067CA4D7-F402-497C-8A2C-59560FEB9CF7}" type="pres">
      <dgm:prSet presAssocID="{0DF6EFA7-F146-4C49-8F36-9BB39BC8B54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C1C00E0B-AA94-4B5B-812E-DEA5C6FA6FA2}" type="presOf" srcId="{0DF6EFA7-F146-4C49-8F36-9BB39BC8B54E}" destId="{067CA4D7-F402-497C-8A2C-59560FEB9CF7}" srcOrd="0" destOrd="0" presId="urn:microsoft.com/office/officeart/2005/8/layout/hProcess9"/>
    <dgm:cxn modelId="{98D6861A-080C-4831-B518-AB6624C2264D}" type="presOf" srcId="{55C6DEDF-DFDE-4139-81B8-591ED9882335}" destId="{3ECF2279-3DB3-4807-B36D-07CD2FCA6EF5}" srcOrd="0" destOrd="0" presId="urn:microsoft.com/office/officeart/2005/8/layout/hProcess9"/>
    <dgm:cxn modelId="{B39F8F45-75A4-4B30-A180-E386AD060BD3}" type="presOf" srcId="{9E7F1A49-8215-45E7-9AE1-473748DC14F6}" destId="{345998D4-1654-4048-B223-31A07C10C6E4}" srcOrd="0" destOrd="0" presId="urn:microsoft.com/office/officeart/2005/8/layout/hProcess9"/>
    <dgm:cxn modelId="{C666F17C-4D61-4308-A65D-B98BF6464656}" srcId="{55C6DEDF-DFDE-4139-81B8-591ED9882335}" destId="{9E7F1A49-8215-45E7-9AE1-473748DC14F6}" srcOrd="0" destOrd="0" parTransId="{1DB8F71E-43E6-49F5-A5CF-D096CEAC5246}" sibTransId="{9567DE2F-E124-4F56-9FA3-A63842C6411D}"/>
    <dgm:cxn modelId="{B7EAF57C-91CB-4DAA-99EE-A62158FFB3D4}" type="presOf" srcId="{1F4071AB-B049-479B-85BD-4845F5BE4BCC}" destId="{5C5AE1F4-DFFB-4E06-BB14-331C6872F806}" srcOrd="0" destOrd="0" presId="urn:microsoft.com/office/officeart/2005/8/layout/hProcess9"/>
    <dgm:cxn modelId="{BC7C578A-EB72-43F6-93ED-CBDE3A783A05}" srcId="{55C6DEDF-DFDE-4139-81B8-591ED9882335}" destId="{D3E94C24-C030-49B9-B1D8-2D1272DC0B62}" srcOrd="1" destOrd="0" parTransId="{2F37BB5F-9B72-44EA-8B01-E7513D78D391}" sibTransId="{A800A26C-666A-406B-A620-F45D18022B23}"/>
    <dgm:cxn modelId="{C18DDDC5-D5EB-42E7-8AD8-40524D7771F7}" srcId="{55C6DEDF-DFDE-4139-81B8-591ED9882335}" destId="{1F4071AB-B049-479B-85BD-4845F5BE4BCC}" srcOrd="2" destOrd="0" parTransId="{80C95809-7AF9-4CAA-8F4E-652205E58F6B}" sibTransId="{73B11E3A-423F-4666-B107-1C72128D9321}"/>
    <dgm:cxn modelId="{3F49C0EA-DB80-40D0-B88E-C87528E55D0F}" type="presOf" srcId="{D3E94C24-C030-49B9-B1D8-2D1272DC0B62}" destId="{CB4770E0-1E16-48EA-89AE-CE2F01D2AD40}" srcOrd="0" destOrd="0" presId="urn:microsoft.com/office/officeart/2005/8/layout/hProcess9"/>
    <dgm:cxn modelId="{E469B3F9-BF85-4307-AC46-0F39E51FDC39}" srcId="{55C6DEDF-DFDE-4139-81B8-591ED9882335}" destId="{0DF6EFA7-F146-4C49-8F36-9BB39BC8B54E}" srcOrd="3" destOrd="0" parTransId="{BE3AD09E-1A7D-484E-BE0C-58987F17289E}" sibTransId="{6C5CBD56-2816-4B45-8E41-E68B12DFC512}"/>
    <dgm:cxn modelId="{3570DF1E-5C12-4F08-A2E5-AD48413B7A19}" type="presParOf" srcId="{3ECF2279-3DB3-4807-B36D-07CD2FCA6EF5}" destId="{7FDA0C1E-7858-4BB7-93C7-F7B8B06FEE4A}" srcOrd="0" destOrd="0" presId="urn:microsoft.com/office/officeart/2005/8/layout/hProcess9"/>
    <dgm:cxn modelId="{558C0A28-FF67-48CE-927B-2402E64C0A78}" type="presParOf" srcId="{3ECF2279-3DB3-4807-B36D-07CD2FCA6EF5}" destId="{C535EC58-8785-40C1-BF59-E92D662E14B2}" srcOrd="1" destOrd="0" presId="urn:microsoft.com/office/officeart/2005/8/layout/hProcess9"/>
    <dgm:cxn modelId="{21D712F6-0B7B-4341-8AE9-C96126ECCF13}" type="presParOf" srcId="{C535EC58-8785-40C1-BF59-E92D662E14B2}" destId="{345998D4-1654-4048-B223-31A07C10C6E4}" srcOrd="0" destOrd="0" presId="urn:microsoft.com/office/officeart/2005/8/layout/hProcess9"/>
    <dgm:cxn modelId="{B5A585AB-7B8E-46D0-BDE3-7D5E0E08677D}" type="presParOf" srcId="{C535EC58-8785-40C1-BF59-E92D662E14B2}" destId="{E3F8CDC1-D686-4240-A830-AE7196C0937E}" srcOrd="1" destOrd="0" presId="urn:microsoft.com/office/officeart/2005/8/layout/hProcess9"/>
    <dgm:cxn modelId="{B2240727-1AFA-4337-8DAB-59DB03636C58}" type="presParOf" srcId="{C535EC58-8785-40C1-BF59-E92D662E14B2}" destId="{CB4770E0-1E16-48EA-89AE-CE2F01D2AD40}" srcOrd="2" destOrd="0" presId="urn:microsoft.com/office/officeart/2005/8/layout/hProcess9"/>
    <dgm:cxn modelId="{C9EE1B55-46DB-407F-B40A-2CEC30124913}" type="presParOf" srcId="{C535EC58-8785-40C1-BF59-E92D662E14B2}" destId="{23A61053-799C-4E99-A14B-96DB7F70D2D8}" srcOrd="3" destOrd="0" presId="urn:microsoft.com/office/officeart/2005/8/layout/hProcess9"/>
    <dgm:cxn modelId="{6F8EBBB0-BB63-446A-9FE8-64D6F6BC2FFF}" type="presParOf" srcId="{C535EC58-8785-40C1-BF59-E92D662E14B2}" destId="{5C5AE1F4-DFFB-4E06-BB14-331C6872F806}" srcOrd="4" destOrd="0" presId="urn:microsoft.com/office/officeart/2005/8/layout/hProcess9"/>
    <dgm:cxn modelId="{439627B9-1DBF-4E19-B67B-98C4E008DE46}" type="presParOf" srcId="{C535EC58-8785-40C1-BF59-E92D662E14B2}" destId="{63E4280E-C92A-4E15-8928-51CDE9FACA11}" srcOrd="5" destOrd="0" presId="urn:microsoft.com/office/officeart/2005/8/layout/hProcess9"/>
    <dgm:cxn modelId="{F9BE7479-105B-4126-9298-91A64F909A1B}" type="presParOf" srcId="{C535EC58-8785-40C1-BF59-E92D662E14B2}" destId="{067CA4D7-F402-497C-8A2C-59560FEB9CF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DA5C2C-1863-4440-86A0-B4DB8D98A50B}" type="doc">
      <dgm:prSet loTypeId="urn:microsoft.com/office/officeart/2005/8/layout/hierarchy1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360864B7-DA99-45CF-8892-C7C9339DDB1A}">
      <dgm:prSet/>
      <dgm:spPr/>
      <dgm:t>
        <a:bodyPr/>
        <a:lstStyle/>
        <a:p>
          <a:r>
            <a:rPr lang="en-US" b="1"/>
            <a:t>Source: Crash Report Sampling System (CRSS).</a:t>
          </a:r>
          <a:endParaRPr lang="en-US"/>
        </a:p>
      </dgm:t>
    </dgm:pt>
    <dgm:pt modelId="{8B5DA378-6116-4A68-966B-0020C0017431}" type="parTrans" cxnId="{754220AB-2F3E-488A-9BC1-22B5495598A2}">
      <dgm:prSet/>
      <dgm:spPr/>
      <dgm:t>
        <a:bodyPr/>
        <a:lstStyle/>
        <a:p>
          <a:endParaRPr lang="en-US"/>
        </a:p>
      </dgm:t>
    </dgm:pt>
    <dgm:pt modelId="{01319721-CB83-41AE-9E7D-2E935AB2036C}" type="sibTrans" cxnId="{754220AB-2F3E-488A-9BC1-22B5495598A2}">
      <dgm:prSet/>
      <dgm:spPr/>
      <dgm:t>
        <a:bodyPr/>
        <a:lstStyle/>
        <a:p>
          <a:endParaRPr lang="en-US"/>
        </a:p>
      </dgm:t>
    </dgm:pt>
    <dgm:pt modelId="{F921D066-7E44-43DF-95AE-1BA342E2E004}">
      <dgm:prSet/>
      <dgm:spPr/>
      <dgm:t>
        <a:bodyPr/>
        <a:lstStyle/>
        <a:p>
          <a:r>
            <a:rPr lang="en-US" b="1"/>
            <a:t>4 datasets: Accident, Vehicle, Person, Distract.</a:t>
          </a:r>
          <a:endParaRPr lang="en-US"/>
        </a:p>
      </dgm:t>
    </dgm:pt>
    <dgm:pt modelId="{9BCCD159-2BD5-4BC3-82B9-7EEA8945F484}" type="parTrans" cxnId="{F7BB6AFF-1CEA-498E-9E98-EF220E6713EB}">
      <dgm:prSet/>
      <dgm:spPr/>
      <dgm:t>
        <a:bodyPr/>
        <a:lstStyle/>
        <a:p>
          <a:endParaRPr lang="en-US"/>
        </a:p>
      </dgm:t>
    </dgm:pt>
    <dgm:pt modelId="{B9173467-1F9E-4F19-BE09-60DE2A40AE9E}" type="sibTrans" cxnId="{F7BB6AFF-1CEA-498E-9E98-EF220E6713EB}">
      <dgm:prSet/>
      <dgm:spPr/>
      <dgm:t>
        <a:bodyPr/>
        <a:lstStyle/>
        <a:p>
          <a:endParaRPr lang="en-US"/>
        </a:p>
      </dgm:t>
    </dgm:pt>
    <dgm:pt modelId="{522FA64D-B52A-4FBB-A631-A2A317C106E4}">
      <dgm:prSet/>
      <dgm:spPr/>
      <dgm:t>
        <a:bodyPr/>
        <a:lstStyle/>
        <a:p>
          <a:r>
            <a:rPr lang="en-US" b="1"/>
            <a:t>54,200 crashes, 133,734 persons, 95,785 vehicles.</a:t>
          </a:r>
          <a:endParaRPr lang="en-US"/>
        </a:p>
      </dgm:t>
    </dgm:pt>
    <dgm:pt modelId="{64C50A39-5015-47ED-AEB4-E93E00A4BEFF}" type="parTrans" cxnId="{8EDECEF8-E201-48E6-AD4F-CA4066DBF208}">
      <dgm:prSet/>
      <dgm:spPr/>
      <dgm:t>
        <a:bodyPr/>
        <a:lstStyle/>
        <a:p>
          <a:endParaRPr lang="en-US"/>
        </a:p>
      </dgm:t>
    </dgm:pt>
    <dgm:pt modelId="{2BD7F72D-36EC-4249-B91B-2E8B7438D3D0}" type="sibTrans" cxnId="{8EDECEF8-E201-48E6-AD4F-CA4066DBF208}">
      <dgm:prSet/>
      <dgm:spPr/>
      <dgm:t>
        <a:bodyPr/>
        <a:lstStyle/>
        <a:p>
          <a:endParaRPr lang="en-US"/>
        </a:p>
      </dgm:t>
    </dgm:pt>
    <dgm:pt modelId="{8A6157A2-E488-4083-81C1-5C63A982DE50}">
      <dgm:prSet/>
      <dgm:spPr/>
      <dgm:t>
        <a:bodyPr/>
        <a:lstStyle/>
        <a:p>
          <a:r>
            <a:rPr lang="en-US" b="1"/>
            <a:t>Merged using CASENUM, VEH_NO, PER_NO.</a:t>
          </a:r>
          <a:endParaRPr lang="en-US"/>
        </a:p>
      </dgm:t>
    </dgm:pt>
    <dgm:pt modelId="{3CB18854-392C-4BB6-8292-DAFB64A71410}" type="parTrans" cxnId="{BB7F9488-F6C0-4E62-9710-3824DF7920E3}">
      <dgm:prSet/>
      <dgm:spPr/>
      <dgm:t>
        <a:bodyPr/>
        <a:lstStyle/>
        <a:p>
          <a:endParaRPr lang="en-US"/>
        </a:p>
      </dgm:t>
    </dgm:pt>
    <dgm:pt modelId="{2A97FF75-A216-42ED-B4A7-8B787E2934CD}" type="sibTrans" cxnId="{BB7F9488-F6C0-4E62-9710-3824DF7920E3}">
      <dgm:prSet/>
      <dgm:spPr/>
      <dgm:t>
        <a:bodyPr/>
        <a:lstStyle/>
        <a:p>
          <a:endParaRPr lang="en-US"/>
        </a:p>
      </dgm:t>
    </dgm:pt>
    <dgm:pt modelId="{63940911-2618-4A63-AF0A-0109F4668A47}" type="pres">
      <dgm:prSet presAssocID="{57DA5C2C-1863-4440-86A0-B4DB8D98A5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120781-6300-4F18-8645-C348032D5B54}" type="pres">
      <dgm:prSet presAssocID="{360864B7-DA99-45CF-8892-C7C9339DDB1A}" presName="hierRoot1" presStyleCnt="0"/>
      <dgm:spPr/>
    </dgm:pt>
    <dgm:pt modelId="{FEBCBF6D-F2DF-4DD2-881E-0009C01E5C8D}" type="pres">
      <dgm:prSet presAssocID="{360864B7-DA99-45CF-8892-C7C9339DDB1A}" presName="composite" presStyleCnt="0"/>
      <dgm:spPr/>
    </dgm:pt>
    <dgm:pt modelId="{AA9E5F71-EFA8-4566-A9D2-D249D0B2383E}" type="pres">
      <dgm:prSet presAssocID="{360864B7-DA99-45CF-8892-C7C9339DDB1A}" presName="background" presStyleLbl="node0" presStyleIdx="0" presStyleCnt="4"/>
      <dgm:spPr/>
    </dgm:pt>
    <dgm:pt modelId="{17A923E8-A168-4DF8-8641-4D306871BFF7}" type="pres">
      <dgm:prSet presAssocID="{360864B7-DA99-45CF-8892-C7C9339DDB1A}" presName="text" presStyleLbl="fgAcc0" presStyleIdx="0" presStyleCnt="4">
        <dgm:presLayoutVars>
          <dgm:chPref val="3"/>
        </dgm:presLayoutVars>
      </dgm:prSet>
      <dgm:spPr/>
    </dgm:pt>
    <dgm:pt modelId="{FDBADF34-867C-48D9-80ED-21F7D5F32B32}" type="pres">
      <dgm:prSet presAssocID="{360864B7-DA99-45CF-8892-C7C9339DDB1A}" presName="hierChild2" presStyleCnt="0"/>
      <dgm:spPr/>
    </dgm:pt>
    <dgm:pt modelId="{BDC99AFF-7FDB-4CB7-863D-01FD87BB9250}" type="pres">
      <dgm:prSet presAssocID="{F921D066-7E44-43DF-95AE-1BA342E2E004}" presName="hierRoot1" presStyleCnt="0"/>
      <dgm:spPr/>
    </dgm:pt>
    <dgm:pt modelId="{0A9B2A7D-3D86-457D-81FA-5CD14F20AF8D}" type="pres">
      <dgm:prSet presAssocID="{F921D066-7E44-43DF-95AE-1BA342E2E004}" presName="composite" presStyleCnt="0"/>
      <dgm:spPr/>
    </dgm:pt>
    <dgm:pt modelId="{C6779109-436D-4569-9789-7F7C9E181E4C}" type="pres">
      <dgm:prSet presAssocID="{F921D066-7E44-43DF-95AE-1BA342E2E004}" presName="background" presStyleLbl="node0" presStyleIdx="1" presStyleCnt="4"/>
      <dgm:spPr/>
    </dgm:pt>
    <dgm:pt modelId="{D76A5D02-71EE-4052-8E5F-358340DACFDD}" type="pres">
      <dgm:prSet presAssocID="{F921D066-7E44-43DF-95AE-1BA342E2E004}" presName="text" presStyleLbl="fgAcc0" presStyleIdx="1" presStyleCnt="4">
        <dgm:presLayoutVars>
          <dgm:chPref val="3"/>
        </dgm:presLayoutVars>
      </dgm:prSet>
      <dgm:spPr/>
    </dgm:pt>
    <dgm:pt modelId="{213C9C70-88E3-471D-A66E-A561073FA4A6}" type="pres">
      <dgm:prSet presAssocID="{F921D066-7E44-43DF-95AE-1BA342E2E004}" presName="hierChild2" presStyleCnt="0"/>
      <dgm:spPr/>
    </dgm:pt>
    <dgm:pt modelId="{D639C948-07B8-43D3-A5E9-C5095D314541}" type="pres">
      <dgm:prSet presAssocID="{522FA64D-B52A-4FBB-A631-A2A317C106E4}" presName="hierRoot1" presStyleCnt="0"/>
      <dgm:spPr/>
    </dgm:pt>
    <dgm:pt modelId="{C214156D-B146-46F5-91B6-83E9B12A9151}" type="pres">
      <dgm:prSet presAssocID="{522FA64D-B52A-4FBB-A631-A2A317C106E4}" presName="composite" presStyleCnt="0"/>
      <dgm:spPr/>
    </dgm:pt>
    <dgm:pt modelId="{18D35EBA-99C6-4BAC-8156-474DAA8AC836}" type="pres">
      <dgm:prSet presAssocID="{522FA64D-B52A-4FBB-A631-A2A317C106E4}" presName="background" presStyleLbl="node0" presStyleIdx="2" presStyleCnt="4"/>
      <dgm:spPr/>
    </dgm:pt>
    <dgm:pt modelId="{C305CC65-31C2-484B-9C79-8F8F5366A233}" type="pres">
      <dgm:prSet presAssocID="{522FA64D-B52A-4FBB-A631-A2A317C106E4}" presName="text" presStyleLbl="fgAcc0" presStyleIdx="2" presStyleCnt="4">
        <dgm:presLayoutVars>
          <dgm:chPref val="3"/>
        </dgm:presLayoutVars>
      </dgm:prSet>
      <dgm:spPr/>
    </dgm:pt>
    <dgm:pt modelId="{63AE44A7-5092-445A-A030-F828491C9C41}" type="pres">
      <dgm:prSet presAssocID="{522FA64D-B52A-4FBB-A631-A2A317C106E4}" presName="hierChild2" presStyleCnt="0"/>
      <dgm:spPr/>
    </dgm:pt>
    <dgm:pt modelId="{6D969F88-30FE-4360-A1B3-1659C3F0A5CC}" type="pres">
      <dgm:prSet presAssocID="{8A6157A2-E488-4083-81C1-5C63A982DE50}" presName="hierRoot1" presStyleCnt="0"/>
      <dgm:spPr/>
    </dgm:pt>
    <dgm:pt modelId="{E74E3FB1-F1BA-4C13-BBE5-15822E2403D4}" type="pres">
      <dgm:prSet presAssocID="{8A6157A2-E488-4083-81C1-5C63A982DE50}" presName="composite" presStyleCnt="0"/>
      <dgm:spPr/>
    </dgm:pt>
    <dgm:pt modelId="{C2E77226-B459-4EC1-A526-9495B48D48D1}" type="pres">
      <dgm:prSet presAssocID="{8A6157A2-E488-4083-81C1-5C63A982DE50}" presName="background" presStyleLbl="node0" presStyleIdx="3" presStyleCnt="4"/>
      <dgm:spPr/>
    </dgm:pt>
    <dgm:pt modelId="{B8B04A7B-08A8-4256-97E1-34A61242A750}" type="pres">
      <dgm:prSet presAssocID="{8A6157A2-E488-4083-81C1-5C63A982DE50}" presName="text" presStyleLbl="fgAcc0" presStyleIdx="3" presStyleCnt="4">
        <dgm:presLayoutVars>
          <dgm:chPref val="3"/>
        </dgm:presLayoutVars>
      </dgm:prSet>
      <dgm:spPr/>
    </dgm:pt>
    <dgm:pt modelId="{417A311C-7A4F-4D3C-9321-440A891D91B0}" type="pres">
      <dgm:prSet presAssocID="{8A6157A2-E488-4083-81C1-5C63A982DE50}" presName="hierChild2" presStyleCnt="0"/>
      <dgm:spPr/>
    </dgm:pt>
  </dgm:ptLst>
  <dgm:cxnLst>
    <dgm:cxn modelId="{54F5EB31-45DC-4013-A2E7-3C6A746D114B}" type="presOf" srcId="{360864B7-DA99-45CF-8892-C7C9339DDB1A}" destId="{17A923E8-A168-4DF8-8641-4D306871BFF7}" srcOrd="0" destOrd="0" presId="urn:microsoft.com/office/officeart/2005/8/layout/hierarchy1"/>
    <dgm:cxn modelId="{C69ACA65-6105-40BC-AAFA-28360AD0CE9A}" type="presOf" srcId="{8A6157A2-E488-4083-81C1-5C63A982DE50}" destId="{B8B04A7B-08A8-4256-97E1-34A61242A750}" srcOrd="0" destOrd="0" presId="urn:microsoft.com/office/officeart/2005/8/layout/hierarchy1"/>
    <dgm:cxn modelId="{34DEA587-8729-46F9-A210-D9288B32902D}" type="presOf" srcId="{522FA64D-B52A-4FBB-A631-A2A317C106E4}" destId="{C305CC65-31C2-484B-9C79-8F8F5366A233}" srcOrd="0" destOrd="0" presId="urn:microsoft.com/office/officeart/2005/8/layout/hierarchy1"/>
    <dgm:cxn modelId="{BB7F9488-F6C0-4E62-9710-3824DF7920E3}" srcId="{57DA5C2C-1863-4440-86A0-B4DB8D98A50B}" destId="{8A6157A2-E488-4083-81C1-5C63A982DE50}" srcOrd="3" destOrd="0" parTransId="{3CB18854-392C-4BB6-8292-DAFB64A71410}" sibTransId="{2A97FF75-A216-42ED-B4A7-8B787E2934CD}"/>
    <dgm:cxn modelId="{754220AB-2F3E-488A-9BC1-22B5495598A2}" srcId="{57DA5C2C-1863-4440-86A0-B4DB8D98A50B}" destId="{360864B7-DA99-45CF-8892-C7C9339DDB1A}" srcOrd="0" destOrd="0" parTransId="{8B5DA378-6116-4A68-966B-0020C0017431}" sibTransId="{01319721-CB83-41AE-9E7D-2E935AB2036C}"/>
    <dgm:cxn modelId="{FAFDF2BF-8A67-486A-901E-F799017495FB}" type="presOf" srcId="{F921D066-7E44-43DF-95AE-1BA342E2E004}" destId="{D76A5D02-71EE-4052-8E5F-358340DACFDD}" srcOrd="0" destOrd="0" presId="urn:microsoft.com/office/officeart/2005/8/layout/hierarchy1"/>
    <dgm:cxn modelId="{EA6BA3CF-0697-4DF6-962C-DCC4E0131F92}" type="presOf" srcId="{57DA5C2C-1863-4440-86A0-B4DB8D98A50B}" destId="{63940911-2618-4A63-AF0A-0109F4668A47}" srcOrd="0" destOrd="0" presId="urn:microsoft.com/office/officeart/2005/8/layout/hierarchy1"/>
    <dgm:cxn modelId="{8EDECEF8-E201-48E6-AD4F-CA4066DBF208}" srcId="{57DA5C2C-1863-4440-86A0-B4DB8D98A50B}" destId="{522FA64D-B52A-4FBB-A631-A2A317C106E4}" srcOrd="2" destOrd="0" parTransId="{64C50A39-5015-47ED-AEB4-E93E00A4BEFF}" sibTransId="{2BD7F72D-36EC-4249-B91B-2E8B7438D3D0}"/>
    <dgm:cxn modelId="{F7BB6AFF-1CEA-498E-9E98-EF220E6713EB}" srcId="{57DA5C2C-1863-4440-86A0-B4DB8D98A50B}" destId="{F921D066-7E44-43DF-95AE-1BA342E2E004}" srcOrd="1" destOrd="0" parTransId="{9BCCD159-2BD5-4BC3-82B9-7EEA8945F484}" sibTransId="{B9173467-1F9E-4F19-BE09-60DE2A40AE9E}"/>
    <dgm:cxn modelId="{42D8A87C-0CB9-4E7D-B68E-9F337F162BA0}" type="presParOf" srcId="{63940911-2618-4A63-AF0A-0109F4668A47}" destId="{C1120781-6300-4F18-8645-C348032D5B54}" srcOrd="0" destOrd="0" presId="urn:microsoft.com/office/officeart/2005/8/layout/hierarchy1"/>
    <dgm:cxn modelId="{DB4DA014-D0C9-45BE-84E4-3DBBB005F3B0}" type="presParOf" srcId="{C1120781-6300-4F18-8645-C348032D5B54}" destId="{FEBCBF6D-F2DF-4DD2-881E-0009C01E5C8D}" srcOrd="0" destOrd="0" presId="urn:microsoft.com/office/officeart/2005/8/layout/hierarchy1"/>
    <dgm:cxn modelId="{8A97E473-B504-45A7-8CD2-AA245D4D8D68}" type="presParOf" srcId="{FEBCBF6D-F2DF-4DD2-881E-0009C01E5C8D}" destId="{AA9E5F71-EFA8-4566-A9D2-D249D0B2383E}" srcOrd="0" destOrd="0" presId="urn:microsoft.com/office/officeart/2005/8/layout/hierarchy1"/>
    <dgm:cxn modelId="{288C339E-AB8E-49BD-BBC3-41377B3825B5}" type="presParOf" srcId="{FEBCBF6D-F2DF-4DD2-881E-0009C01E5C8D}" destId="{17A923E8-A168-4DF8-8641-4D306871BFF7}" srcOrd="1" destOrd="0" presId="urn:microsoft.com/office/officeart/2005/8/layout/hierarchy1"/>
    <dgm:cxn modelId="{A0CB8A61-EDFF-4BC4-BBF1-199C5C22580E}" type="presParOf" srcId="{C1120781-6300-4F18-8645-C348032D5B54}" destId="{FDBADF34-867C-48D9-80ED-21F7D5F32B32}" srcOrd="1" destOrd="0" presId="urn:microsoft.com/office/officeart/2005/8/layout/hierarchy1"/>
    <dgm:cxn modelId="{83DA154E-18CB-41F1-8975-B96B61DE4200}" type="presParOf" srcId="{63940911-2618-4A63-AF0A-0109F4668A47}" destId="{BDC99AFF-7FDB-4CB7-863D-01FD87BB9250}" srcOrd="1" destOrd="0" presId="urn:microsoft.com/office/officeart/2005/8/layout/hierarchy1"/>
    <dgm:cxn modelId="{3CDB511F-01DB-4305-AA36-E740676F67C4}" type="presParOf" srcId="{BDC99AFF-7FDB-4CB7-863D-01FD87BB9250}" destId="{0A9B2A7D-3D86-457D-81FA-5CD14F20AF8D}" srcOrd="0" destOrd="0" presId="urn:microsoft.com/office/officeart/2005/8/layout/hierarchy1"/>
    <dgm:cxn modelId="{69D3EE2E-37F9-46C3-A227-DA250DB25EB3}" type="presParOf" srcId="{0A9B2A7D-3D86-457D-81FA-5CD14F20AF8D}" destId="{C6779109-436D-4569-9789-7F7C9E181E4C}" srcOrd="0" destOrd="0" presId="urn:microsoft.com/office/officeart/2005/8/layout/hierarchy1"/>
    <dgm:cxn modelId="{9EC65894-2D4D-4DDB-B773-5470F3C9B05B}" type="presParOf" srcId="{0A9B2A7D-3D86-457D-81FA-5CD14F20AF8D}" destId="{D76A5D02-71EE-4052-8E5F-358340DACFDD}" srcOrd="1" destOrd="0" presId="urn:microsoft.com/office/officeart/2005/8/layout/hierarchy1"/>
    <dgm:cxn modelId="{85E1CA75-1137-4149-9AB6-FE5435786AA5}" type="presParOf" srcId="{BDC99AFF-7FDB-4CB7-863D-01FD87BB9250}" destId="{213C9C70-88E3-471D-A66E-A561073FA4A6}" srcOrd="1" destOrd="0" presId="urn:microsoft.com/office/officeart/2005/8/layout/hierarchy1"/>
    <dgm:cxn modelId="{5A633D08-8620-44EF-8AF6-7F7D62BD58A7}" type="presParOf" srcId="{63940911-2618-4A63-AF0A-0109F4668A47}" destId="{D639C948-07B8-43D3-A5E9-C5095D314541}" srcOrd="2" destOrd="0" presId="urn:microsoft.com/office/officeart/2005/8/layout/hierarchy1"/>
    <dgm:cxn modelId="{07E4786F-4AB9-4949-90BF-03CB2A7AF5D7}" type="presParOf" srcId="{D639C948-07B8-43D3-A5E9-C5095D314541}" destId="{C214156D-B146-46F5-91B6-83E9B12A9151}" srcOrd="0" destOrd="0" presId="urn:microsoft.com/office/officeart/2005/8/layout/hierarchy1"/>
    <dgm:cxn modelId="{AA0AF922-005B-408A-9393-272F3AEDCA2E}" type="presParOf" srcId="{C214156D-B146-46F5-91B6-83E9B12A9151}" destId="{18D35EBA-99C6-4BAC-8156-474DAA8AC836}" srcOrd="0" destOrd="0" presId="urn:microsoft.com/office/officeart/2005/8/layout/hierarchy1"/>
    <dgm:cxn modelId="{B6EDEDC3-FF1E-44D6-85D1-61E8123E30DD}" type="presParOf" srcId="{C214156D-B146-46F5-91B6-83E9B12A9151}" destId="{C305CC65-31C2-484B-9C79-8F8F5366A233}" srcOrd="1" destOrd="0" presId="urn:microsoft.com/office/officeart/2005/8/layout/hierarchy1"/>
    <dgm:cxn modelId="{A7944C58-3325-40C7-9C6A-88EA61635C88}" type="presParOf" srcId="{D639C948-07B8-43D3-A5E9-C5095D314541}" destId="{63AE44A7-5092-445A-A030-F828491C9C41}" srcOrd="1" destOrd="0" presId="urn:microsoft.com/office/officeart/2005/8/layout/hierarchy1"/>
    <dgm:cxn modelId="{C20BFCEB-A874-47F7-81F4-E77A5D4D8438}" type="presParOf" srcId="{63940911-2618-4A63-AF0A-0109F4668A47}" destId="{6D969F88-30FE-4360-A1B3-1659C3F0A5CC}" srcOrd="3" destOrd="0" presId="urn:microsoft.com/office/officeart/2005/8/layout/hierarchy1"/>
    <dgm:cxn modelId="{FF10DD2B-D803-4826-B961-F908FDFC627A}" type="presParOf" srcId="{6D969F88-30FE-4360-A1B3-1659C3F0A5CC}" destId="{E74E3FB1-F1BA-4C13-BBE5-15822E2403D4}" srcOrd="0" destOrd="0" presId="urn:microsoft.com/office/officeart/2005/8/layout/hierarchy1"/>
    <dgm:cxn modelId="{25320188-667D-401B-A70A-9B9924D1B311}" type="presParOf" srcId="{E74E3FB1-F1BA-4C13-BBE5-15822E2403D4}" destId="{C2E77226-B459-4EC1-A526-9495B48D48D1}" srcOrd="0" destOrd="0" presId="urn:microsoft.com/office/officeart/2005/8/layout/hierarchy1"/>
    <dgm:cxn modelId="{8DB8CA27-05DA-4C4D-AFF7-04F9D5193958}" type="presParOf" srcId="{E74E3FB1-F1BA-4C13-BBE5-15822E2403D4}" destId="{B8B04A7B-08A8-4256-97E1-34A61242A750}" srcOrd="1" destOrd="0" presId="urn:microsoft.com/office/officeart/2005/8/layout/hierarchy1"/>
    <dgm:cxn modelId="{7DEF5B26-E803-4471-894E-1997E1A54935}" type="presParOf" srcId="{6D969F88-30FE-4360-A1B3-1659C3F0A5CC}" destId="{417A311C-7A4F-4D3C-9321-440A891D91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1BA79E-4C96-44D6-8DE5-6D4917B95E28}" type="doc">
      <dgm:prSet loTypeId="urn:microsoft.com/office/officeart/2005/8/layout/h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51D0D1D-3A85-420F-BCBA-1F59A7A18687}">
      <dgm:prSet/>
      <dgm:spPr/>
      <dgm:t>
        <a:bodyPr/>
        <a:lstStyle/>
        <a:p>
          <a:r>
            <a:rPr lang="en-US" b="1"/>
            <a:t>Driver Age: Skewed 20–40 years.</a:t>
          </a:r>
          <a:endParaRPr lang="en-US"/>
        </a:p>
      </dgm:t>
    </dgm:pt>
    <dgm:pt modelId="{24323AD3-1781-4D31-B776-210B834F4114}" type="parTrans" cxnId="{F5797D35-2393-4B2B-A448-FBDA6D34AA38}">
      <dgm:prSet/>
      <dgm:spPr/>
      <dgm:t>
        <a:bodyPr/>
        <a:lstStyle/>
        <a:p>
          <a:endParaRPr lang="en-US"/>
        </a:p>
      </dgm:t>
    </dgm:pt>
    <dgm:pt modelId="{836BC2CF-8141-4EF0-996A-8319F8C01C12}" type="sibTrans" cxnId="{F5797D35-2393-4B2B-A448-FBDA6D34AA38}">
      <dgm:prSet/>
      <dgm:spPr/>
      <dgm:t>
        <a:bodyPr/>
        <a:lstStyle/>
        <a:p>
          <a:endParaRPr lang="en-US"/>
        </a:p>
      </dgm:t>
    </dgm:pt>
    <dgm:pt modelId="{AFFED93D-4D81-425D-A6F5-33C50367D5E2}">
      <dgm:prSet/>
      <dgm:spPr/>
      <dgm:t>
        <a:bodyPr/>
        <a:lstStyle/>
        <a:p>
          <a:r>
            <a:rPr lang="en-US" b="1"/>
            <a:t>Speed Limits: Clustered around 25, 35, 55 mph.</a:t>
          </a:r>
          <a:endParaRPr lang="en-US"/>
        </a:p>
      </dgm:t>
    </dgm:pt>
    <dgm:pt modelId="{C33E6C2E-095B-4DE3-873F-48A109C54136}" type="parTrans" cxnId="{16AA1D0E-0527-4C4A-A5E4-1DC31FD52192}">
      <dgm:prSet/>
      <dgm:spPr/>
      <dgm:t>
        <a:bodyPr/>
        <a:lstStyle/>
        <a:p>
          <a:endParaRPr lang="en-US"/>
        </a:p>
      </dgm:t>
    </dgm:pt>
    <dgm:pt modelId="{5B6AE149-9A2F-4BDC-89D0-7451AE211F98}" type="sibTrans" cxnId="{16AA1D0E-0527-4C4A-A5E4-1DC31FD52192}">
      <dgm:prSet/>
      <dgm:spPr/>
      <dgm:t>
        <a:bodyPr/>
        <a:lstStyle/>
        <a:p>
          <a:endParaRPr lang="en-US"/>
        </a:p>
      </dgm:t>
    </dgm:pt>
    <dgm:pt modelId="{A4DC34DC-02F4-4DBD-BD62-AE129BDDC034}">
      <dgm:prSet/>
      <dgm:spPr/>
      <dgm:t>
        <a:bodyPr/>
        <a:lstStyle/>
        <a:p>
          <a:r>
            <a:rPr lang="en-US" b="1"/>
            <a:t>Weather: Majority clear and daylight.</a:t>
          </a:r>
          <a:endParaRPr lang="en-US"/>
        </a:p>
      </dgm:t>
    </dgm:pt>
    <dgm:pt modelId="{D6AD6412-6B89-4B60-8AB7-307E19BABF98}" type="parTrans" cxnId="{A220C1BF-97A0-4DBE-A8EF-A1188B5E1E8B}">
      <dgm:prSet/>
      <dgm:spPr/>
      <dgm:t>
        <a:bodyPr/>
        <a:lstStyle/>
        <a:p>
          <a:endParaRPr lang="en-US"/>
        </a:p>
      </dgm:t>
    </dgm:pt>
    <dgm:pt modelId="{94ABBD43-D46D-4371-8B87-45FACE8831CC}" type="sibTrans" cxnId="{A220C1BF-97A0-4DBE-A8EF-A1188B5E1E8B}">
      <dgm:prSet/>
      <dgm:spPr/>
      <dgm:t>
        <a:bodyPr/>
        <a:lstStyle/>
        <a:p>
          <a:endParaRPr lang="en-US"/>
        </a:p>
      </dgm:t>
    </dgm:pt>
    <dgm:pt modelId="{E5A77B8E-266E-4BA8-B9DB-01D823A20497}">
      <dgm:prSet/>
      <dgm:spPr/>
      <dgm:t>
        <a:bodyPr/>
        <a:lstStyle/>
        <a:p>
          <a:r>
            <a:rPr lang="en-US" b="1"/>
            <a:t>Identified missing values and coding inconsistencies.</a:t>
          </a:r>
          <a:endParaRPr lang="en-US"/>
        </a:p>
      </dgm:t>
    </dgm:pt>
    <dgm:pt modelId="{CBF54DF7-E19A-4796-B39C-38CCE96F97F7}" type="parTrans" cxnId="{7CA1E37B-AEC2-44B3-B0D5-1BDAF9A671E1}">
      <dgm:prSet/>
      <dgm:spPr/>
      <dgm:t>
        <a:bodyPr/>
        <a:lstStyle/>
        <a:p>
          <a:endParaRPr lang="en-US"/>
        </a:p>
      </dgm:t>
    </dgm:pt>
    <dgm:pt modelId="{4A74A940-E007-4119-B837-3FEA4B9E01D1}" type="sibTrans" cxnId="{7CA1E37B-AEC2-44B3-B0D5-1BDAF9A671E1}">
      <dgm:prSet/>
      <dgm:spPr/>
      <dgm:t>
        <a:bodyPr/>
        <a:lstStyle/>
        <a:p>
          <a:endParaRPr lang="en-US"/>
        </a:p>
      </dgm:t>
    </dgm:pt>
    <dgm:pt modelId="{D7A42482-034E-4734-AE8C-D604BDA9EB52}" type="pres">
      <dgm:prSet presAssocID="{AD1BA79E-4C96-44D6-8DE5-6D4917B95E28}" presName="Name0" presStyleCnt="0">
        <dgm:presLayoutVars>
          <dgm:dir/>
          <dgm:animLvl val="lvl"/>
          <dgm:resizeHandles val="exact"/>
        </dgm:presLayoutVars>
      </dgm:prSet>
      <dgm:spPr/>
    </dgm:pt>
    <dgm:pt modelId="{0A15B766-23B9-40BC-A0E7-FDFB3C34DC76}" type="pres">
      <dgm:prSet presAssocID="{AD1BA79E-4C96-44D6-8DE5-6D4917B95E28}" presName="tSp" presStyleCnt="0"/>
      <dgm:spPr/>
    </dgm:pt>
    <dgm:pt modelId="{615079D4-9478-4954-9649-9A9B84471910}" type="pres">
      <dgm:prSet presAssocID="{AD1BA79E-4C96-44D6-8DE5-6D4917B95E28}" presName="bSp" presStyleCnt="0"/>
      <dgm:spPr/>
    </dgm:pt>
    <dgm:pt modelId="{13412D5D-3CF2-4DA3-BED4-EB5763F335BE}" type="pres">
      <dgm:prSet presAssocID="{AD1BA79E-4C96-44D6-8DE5-6D4917B95E28}" presName="process" presStyleCnt="0"/>
      <dgm:spPr/>
    </dgm:pt>
    <dgm:pt modelId="{CD05B782-EBEC-4655-9C86-3BFD2CEF3DCA}" type="pres">
      <dgm:prSet presAssocID="{151D0D1D-3A85-420F-BCBA-1F59A7A18687}" presName="composite1" presStyleCnt="0"/>
      <dgm:spPr/>
    </dgm:pt>
    <dgm:pt modelId="{1B2AAAC4-7B99-44A4-A266-BE3A073EA774}" type="pres">
      <dgm:prSet presAssocID="{151D0D1D-3A85-420F-BCBA-1F59A7A18687}" presName="dummyNode1" presStyleLbl="node1" presStyleIdx="0" presStyleCnt="4"/>
      <dgm:spPr/>
    </dgm:pt>
    <dgm:pt modelId="{4CC9EFBF-2D79-447F-8318-09E19EDDBF9B}" type="pres">
      <dgm:prSet presAssocID="{151D0D1D-3A85-420F-BCBA-1F59A7A18687}" presName="childNode1" presStyleLbl="bgAcc1" presStyleIdx="0" presStyleCnt="4">
        <dgm:presLayoutVars>
          <dgm:bulletEnabled val="1"/>
        </dgm:presLayoutVars>
      </dgm:prSet>
      <dgm:spPr/>
    </dgm:pt>
    <dgm:pt modelId="{77719EFD-10ED-43AA-B3C4-AED0632E8CE6}" type="pres">
      <dgm:prSet presAssocID="{151D0D1D-3A85-420F-BCBA-1F59A7A18687}" presName="childNode1tx" presStyleLbl="bgAcc1" presStyleIdx="0" presStyleCnt="4">
        <dgm:presLayoutVars>
          <dgm:bulletEnabled val="1"/>
        </dgm:presLayoutVars>
      </dgm:prSet>
      <dgm:spPr/>
    </dgm:pt>
    <dgm:pt modelId="{392682AF-E0FD-4A1C-AC63-1F118070AE9E}" type="pres">
      <dgm:prSet presAssocID="{151D0D1D-3A85-420F-BCBA-1F59A7A18687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3F683D0D-5ED4-432E-9AA8-B46D2CB1267B}" type="pres">
      <dgm:prSet presAssocID="{151D0D1D-3A85-420F-BCBA-1F59A7A18687}" presName="connSite1" presStyleCnt="0"/>
      <dgm:spPr/>
    </dgm:pt>
    <dgm:pt modelId="{D9E8EDC6-E671-490D-93E9-BD38A6BFF096}" type="pres">
      <dgm:prSet presAssocID="{836BC2CF-8141-4EF0-996A-8319F8C01C12}" presName="Name9" presStyleLbl="sibTrans2D1" presStyleIdx="0" presStyleCnt="3"/>
      <dgm:spPr/>
    </dgm:pt>
    <dgm:pt modelId="{83C02CE1-DEED-4A3A-B402-C247454C47A9}" type="pres">
      <dgm:prSet presAssocID="{AFFED93D-4D81-425D-A6F5-33C50367D5E2}" presName="composite2" presStyleCnt="0"/>
      <dgm:spPr/>
    </dgm:pt>
    <dgm:pt modelId="{1167DE52-0A17-4956-8F51-2EDDCBED0F80}" type="pres">
      <dgm:prSet presAssocID="{AFFED93D-4D81-425D-A6F5-33C50367D5E2}" presName="dummyNode2" presStyleLbl="node1" presStyleIdx="0" presStyleCnt="4"/>
      <dgm:spPr/>
    </dgm:pt>
    <dgm:pt modelId="{814C0501-1E39-4290-BF53-596E1E12EE6E}" type="pres">
      <dgm:prSet presAssocID="{AFFED93D-4D81-425D-A6F5-33C50367D5E2}" presName="childNode2" presStyleLbl="bgAcc1" presStyleIdx="1" presStyleCnt="4">
        <dgm:presLayoutVars>
          <dgm:bulletEnabled val="1"/>
        </dgm:presLayoutVars>
      </dgm:prSet>
      <dgm:spPr/>
    </dgm:pt>
    <dgm:pt modelId="{F11458E0-0CD1-4428-91C1-7FEE224143AE}" type="pres">
      <dgm:prSet presAssocID="{AFFED93D-4D81-425D-A6F5-33C50367D5E2}" presName="childNode2tx" presStyleLbl="bgAcc1" presStyleIdx="1" presStyleCnt="4">
        <dgm:presLayoutVars>
          <dgm:bulletEnabled val="1"/>
        </dgm:presLayoutVars>
      </dgm:prSet>
      <dgm:spPr/>
    </dgm:pt>
    <dgm:pt modelId="{480493FE-4D7D-4AED-9652-DB10ACC24E10}" type="pres">
      <dgm:prSet presAssocID="{AFFED93D-4D81-425D-A6F5-33C50367D5E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112BCA5-8C17-4254-9B18-D05325B47BBD}" type="pres">
      <dgm:prSet presAssocID="{AFFED93D-4D81-425D-A6F5-33C50367D5E2}" presName="connSite2" presStyleCnt="0"/>
      <dgm:spPr/>
    </dgm:pt>
    <dgm:pt modelId="{9DA8BC5C-6995-4CB1-8065-8479821B088F}" type="pres">
      <dgm:prSet presAssocID="{5B6AE149-9A2F-4BDC-89D0-7451AE211F98}" presName="Name18" presStyleLbl="sibTrans2D1" presStyleIdx="1" presStyleCnt="3"/>
      <dgm:spPr/>
    </dgm:pt>
    <dgm:pt modelId="{3799CB87-34A2-4D42-88D9-E6009ADD0AD1}" type="pres">
      <dgm:prSet presAssocID="{A4DC34DC-02F4-4DBD-BD62-AE129BDDC034}" presName="composite1" presStyleCnt="0"/>
      <dgm:spPr/>
    </dgm:pt>
    <dgm:pt modelId="{275F1711-D418-423E-8C6F-82A6CB7E935B}" type="pres">
      <dgm:prSet presAssocID="{A4DC34DC-02F4-4DBD-BD62-AE129BDDC034}" presName="dummyNode1" presStyleLbl="node1" presStyleIdx="1" presStyleCnt="4"/>
      <dgm:spPr/>
    </dgm:pt>
    <dgm:pt modelId="{00CED228-8B2D-4FF2-B4F7-F42BBBFF6C29}" type="pres">
      <dgm:prSet presAssocID="{A4DC34DC-02F4-4DBD-BD62-AE129BDDC034}" presName="childNode1" presStyleLbl="bgAcc1" presStyleIdx="2" presStyleCnt="4">
        <dgm:presLayoutVars>
          <dgm:bulletEnabled val="1"/>
        </dgm:presLayoutVars>
      </dgm:prSet>
      <dgm:spPr/>
    </dgm:pt>
    <dgm:pt modelId="{4045E582-9701-4652-981C-0F9F5BE336B2}" type="pres">
      <dgm:prSet presAssocID="{A4DC34DC-02F4-4DBD-BD62-AE129BDDC034}" presName="childNode1tx" presStyleLbl="bgAcc1" presStyleIdx="2" presStyleCnt="4">
        <dgm:presLayoutVars>
          <dgm:bulletEnabled val="1"/>
        </dgm:presLayoutVars>
      </dgm:prSet>
      <dgm:spPr/>
    </dgm:pt>
    <dgm:pt modelId="{E9C1FD92-F793-4890-A013-29794EBF01E8}" type="pres">
      <dgm:prSet presAssocID="{A4DC34DC-02F4-4DBD-BD62-AE129BDDC03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091FBE8D-55AE-438E-B010-F23333E5DBC7}" type="pres">
      <dgm:prSet presAssocID="{A4DC34DC-02F4-4DBD-BD62-AE129BDDC034}" presName="connSite1" presStyleCnt="0"/>
      <dgm:spPr/>
    </dgm:pt>
    <dgm:pt modelId="{1BCA61EA-73D3-491B-B9C8-F3E60F727C04}" type="pres">
      <dgm:prSet presAssocID="{94ABBD43-D46D-4371-8B87-45FACE8831CC}" presName="Name9" presStyleLbl="sibTrans2D1" presStyleIdx="2" presStyleCnt="3"/>
      <dgm:spPr/>
    </dgm:pt>
    <dgm:pt modelId="{ACEE4168-BC6E-4EE8-868B-E7B5C7446C94}" type="pres">
      <dgm:prSet presAssocID="{E5A77B8E-266E-4BA8-B9DB-01D823A20497}" presName="composite2" presStyleCnt="0"/>
      <dgm:spPr/>
    </dgm:pt>
    <dgm:pt modelId="{5A8D54A4-76F8-463B-99FA-A9038DDF9BC5}" type="pres">
      <dgm:prSet presAssocID="{E5A77B8E-266E-4BA8-B9DB-01D823A20497}" presName="dummyNode2" presStyleLbl="node1" presStyleIdx="2" presStyleCnt="4"/>
      <dgm:spPr/>
    </dgm:pt>
    <dgm:pt modelId="{281822F7-9E06-430B-A486-779A788B0881}" type="pres">
      <dgm:prSet presAssocID="{E5A77B8E-266E-4BA8-B9DB-01D823A20497}" presName="childNode2" presStyleLbl="bgAcc1" presStyleIdx="3" presStyleCnt="4">
        <dgm:presLayoutVars>
          <dgm:bulletEnabled val="1"/>
        </dgm:presLayoutVars>
      </dgm:prSet>
      <dgm:spPr/>
    </dgm:pt>
    <dgm:pt modelId="{715E5D19-A6F1-49D3-8628-07BB03E98995}" type="pres">
      <dgm:prSet presAssocID="{E5A77B8E-266E-4BA8-B9DB-01D823A20497}" presName="childNode2tx" presStyleLbl="bgAcc1" presStyleIdx="3" presStyleCnt="4">
        <dgm:presLayoutVars>
          <dgm:bulletEnabled val="1"/>
        </dgm:presLayoutVars>
      </dgm:prSet>
      <dgm:spPr/>
    </dgm:pt>
    <dgm:pt modelId="{2268BB2B-8F09-414D-B28B-29F8B0200D63}" type="pres">
      <dgm:prSet presAssocID="{E5A77B8E-266E-4BA8-B9DB-01D823A20497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4ED03B1-29AE-4944-BC6E-4118E4AFB900}" type="pres">
      <dgm:prSet presAssocID="{E5A77B8E-266E-4BA8-B9DB-01D823A20497}" presName="connSite2" presStyleCnt="0"/>
      <dgm:spPr/>
    </dgm:pt>
  </dgm:ptLst>
  <dgm:cxnLst>
    <dgm:cxn modelId="{16AA1D0E-0527-4C4A-A5E4-1DC31FD52192}" srcId="{AD1BA79E-4C96-44D6-8DE5-6D4917B95E28}" destId="{AFFED93D-4D81-425D-A6F5-33C50367D5E2}" srcOrd="1" destOrd="0" parTransId="{C33E6C2E-095B-4DE3-873F-48A109C54136}" sibTransId="{5B6AE149-9A2F-4BDC-89D0-7451AE211F98}"/>
    <dgm:cxn modelId="{14EAFF1E-783F-485A-BEFA-DCC5F16B6B31}" type="presOf" srcId="{151D0D1D-3A85-420F-BCBA-1F59A7A18687}" destId="{392682AF-E0FD-4A1C-AC63-1F118070AE9E}" srcOrd="0" destOrd="0" presId="urn:microsoft.com/office/officeart/2005/8/layout/hProcess4"/>
    <dgm:cxn modelId="{04044C21-21DE-4546-9F88-7D3770F09014}" type="presOf" srcId="{94ABBD43-D46D-4371-8B87-45FACE8831CC}" destId="{1BCA61EA-73D3-491B-B9C8-F3E60F727C04}" srcOrd="0" destOrd="0" presId="urn:microsoft.com/office/officeart/2005/8/layout/hProcess4"/>
    <dgm:cxn modelId="{F5797D35-2393-4B2B-A448-FBDA6D34AA38}" srcId="{AD1BA79E-4C96-44D6-8DE5-6D4917B95E28}" destId="{151D0D1D-3A85-420F-BCBA-1F59A7A18687}" srcOrd="0" destOrd="0" parTransId="{24323AD3-1781-4D31-B776-210B834F4114}" sibTransId="{836BC2CF-8141-4EF0-996A-8319F8C01C12}"/>
    <dgm:cxn modelId="{F5096A62-9B35-4E66-B35B-3065A78FE1AD}" type="presOf" srcId="{A4DC34DC-02F4-4DBD-BD62-AE129BDDC034}" destId="{E9C1FD92-F793-4890-A013-29794EBF01E8}" srcOrd="0" destOrd="0" presId="urn:microsoft.com/office/officeart/2005/8/layout/hProcess4"/>
    <dgm:cxn modelId="{7CA1E37B-AEC2-44B3-B0D5-1BDAF9A671E1}" srcId="{AD1BA79E-4C96-44D6-8DE5-6D4917B95E28}" destId="{E5A77B8E-266E-4BA8-B9DB-01D823A20497}" srcOrd="3" destOrd="0" parTransId="{CBF54DF7-E19A-4796-B39C-38CCE96F97F7}" sibTransId="{4A74A940-E007-4119-B837-3FEA4B9E01D1}"/>
    <dgm:cxn modelId="{CE643EA9-2CCE-455F-B480-41B0567D31DC}" type="presOf" srcId="{AFFED93D-4D81-425D-A6F5-33C50367D5E2}" destId="{480493FE-4D7D-4AED-9652-DB10ACC24E10}" srcOrd="0" destOrd="0" presId="urn:microsoft.com/office/officeart/2005/8/layout/hProcess4"/>
    <dgm:cxn modelId="{4278C7AD-8E64-4DE7-942B-B598DD820E9D}" type="presOf" srcId="{5B6AE149-9A2F-4BDC-89D0-7451AE211F98}" destId="{9DA8BC5C-6995-4CB1-8065-8479821B088F}" srcOrd="0" destOrd="0" presId="urn:microsoft.com/office/officeart/2005/8/layout/hProcess4"/>
    <dgm:cxn modelId="{65F708B2-D513-441E-8708-CC5FDC8B20D3}" type="presOf" srcId="{E5A77B8E-266E-4BA8-B9DB-01D823A20497}" destId="{2268BB2B-8F09-414D-B28B-29F8B0200D63}" srcOrd="0" destOrd="0" presId="urn:microsoft.com/office/officeart/2005/8/layout/hProcess4"/>
    <dgm:cxn modelId="{A220C1BF-97A0-4DBE-A8EF-A1188B5E1E8B}" srcId="{AD1BA79E-4C96-44D6-8DE5-6D4917B95E28}" destId="{A4DC34DC-02F4-4DBD-BD62-AE129BDDC034}" srcOrd="2" destOrd="0" parTransId="{D6AD6412-6B89-4B60-8AB7-307E19BABF98}" sibTransId="{94ABBD43-D46D-4371-8B87-45FACE8831CC}"/>
    <dgm:cxn modelId="{338A50CE-3165-4288-BB63-2558A9985B6D}" type="presOf" srcId="{836BC2CF-8141-4EF0-996A-8319F8C01C12}" destId="{D9E8EDC6-E671-490D-93E9-BD38A6BFF096}" srcOrd="0" destOrd="0" presId="urn:microsoft.com/office/officeart/2005/8/layout/hProcess4"/>
    <dgm:cxn modelId="{F67118E2-6476-4B98-A010-7B9AD1AC9840}" type="presOf" srcId="{AD1BA79E-4C96-44D6-8DE5-6D4917B95E28}" destId="{D7A42482-034E-4734-AE8C-D604BDA9EB52}" srcOrd="0" destOrd="0" presId="urn:microsoft.com/office/officeart/2005/8/layout/hProcess4"/>
    <dgm:cxn modelId="{CBD5338D-5E96-4911-8191-999B82370AF1}" type="presParOf" srcId="{D7A42482-034E-4734-AE8C-D604BDA9EB52}" destId="{0A15B766-23B9-40BC-A0E7-FDFB3C34DC76}" srcOrd="0" destOrd="0" presId="urn:microsoft.com/office/officeart/2005/8/layout/hProcess4"/>
    <dgm:cxn modelId="{4A888140-8DBF-454B-A090-4E69A8B5824B}" type="presParOf" srcId="{D7A42482-034E-4734-AE8C-D604BDA9EB52}" destId="{615079D4-9478-4954-9649-9A9B84471910}" srcOrd="1" destOrd="0" presId="urn:microsoft.com/office/officeart/2005/8/layout/hProcess4"/>
    <dgm:cxn modelId="{964FA3BC-5119-493E-B7AA-DE11578243C4}" type="presParOf" srcId="{D7A42482-034E-4734-AE8C-D604BDA9EB52}" destId="{13412D5D-3CF2-4DA3-BED4-EB5763F335BE}" srcOrd="2" destOrd="0" presId="urn:microsoft.com/office/officeart/2005/8/layout/hProcess4"/>
    <dgm:cxn modelId="{CB44102A-7BB7-4DA7-9AF9-6D3B281848FA}" type="presParOf" srcId="{13412D5D-3CF2-4DA3-BED4-EB5763F335BE}" destId="{CD05B782-EBEC-4655-9C86-3BFD2CEF3DCA}" srcOrd="0" destOrd="0" presId="urn:microsoft.com/office/officeart/2005/8/layout/hProcess4"/>
    <dgm:cxn modelId="{AC234659-FDEC-4C87-8239-F99D9677CA42}" type="presParOf" srcId="{CD05B782-EBEC-4655-9C86-3BFD2CEF3DCA}" destId="{1B2AAAC4-7B99-44A4-A266-BE3A073EA774}" srcOrd="0" destOrd="0" presId="urn:microsoft.com/office/officeart/2005/8/layout/hProcess4"/>
    <dgm:cxn modelId="{3E649739-0C23-432B-952F-2E400A494D39}" type="presParOf" srcId="{CD05B782-EBEC-4655-9C86-3BFD2CEF3DCA}" destId="{4CC9EFBF-2D79-447F-8318-09E19EDDBF9B}" srcOrd="1" destOrd="0" presId="urn:microsoft.com/office/officeart/2005/8/layout/hProcess4"/>
    <dgm:cxn modelId="{43CB38C2-6F27-49F7-9EBB-1280FEB00BF8}" type="presParOf" srcId="{CD05B782-EBEC-4655-9C86-3BFD2CEF3DCA}" destId="{77719EFD-10ED-43AA-B3C4-AED0632E8CE6}" srcOrd="2" destOrd="0" presId="urn:microsoft.com/office/officeart/2005/8/layout/hProcess4"/>
    <dgm:cxn modelId="{AD62A551-FCD5-40CD-88D2-E1EEA1288D39}" type="presParOf" srcId="{CD05B782-EBEC-4655-9C86-3BFD2CEF3DCA}" destId="{392682AF-E0FD-4A1C-AC63-1F118070AE9E}" srcOrd="3" destOrd="0" presId="urn:microsoft.com/office/officeart/2005/8/layout/hProcess4"/>
    <dgm:cxn modelId="{78784581-49F0-4D0E-A849-5EA5AF9738A9}" type="presParOf" srcId="{CD05B782-EBEC-4655-9C86-3BFD2CEF3DCA}" destId="{3F683D0D-5ED4-432E-9AA8-B46D2CB1267B}" srcOrd="4" destOrd="0" presId="urn:microsoft.com/office/officeart/2005/8/layout/hProcess4"/>
    <dgm:cxn modelId="{36BAEB3C-AF3F-4B6A-B14E-83DD79A87F6F}" type="presParOf" srcId="{13412D5D-3CF2-4DA3-BED4-EB5763F335BE}" destId="{D9E8EDC6-E671-490D-93E9-BD38A6BFF096}" srcOrd="1" destOrd="0" presId="urn:microsoft.com/office/officeart/2005/8/layout/hProcess4"/>
    <dgm:cxn modelId="{4BF1C9D4-4BD0-4ECB-914B-C04B37351A73}" type="presParOf" srcId="{13412D5D-3CF2-4DA3-BED4-EB5763F335BE}" destId="{83C02CE1-DEED-4A3A-B402-C247454C47A9}" srcOrd="2" destOrd="0" presId="urn:microsoft.com/office/officeart/2005/8/layout/hProcess4"/>
    <dgm:cxn modelId="{35B9090F-8A71-4B0E-A340-0E6E499173BD}" type="presParOf" srcId="{83C02CE1-DEED-4A3A-B402-C247454C47A9}" destId="{1167DE52-0A17-4956-8F51-2EDDCBED0F80}" srcOrd="0" destOrd="0" presId="urn:microsoft.com/office/officeart/2005/8/layout/hProcess4"/>
    <dgm:cxn modelId="{00025828-5003-4D91-A378-9D96C2D68B6F}" type="presParOf" srcId="{83C02CE1-DEED-4A3A-B402-C247454C47A9}" destId="{814C0501-1E39-4290-BF53-596E1E12EE6E}" srcOrd="1" destOrd="0" presId="urn:microsoft.com/office/officeart/2005/8/layout/hProcess4"/>
    <dgm:cxn modelId="{8F52C06E-D98C-425F-8A13-EB2A48EB21B4}" type="presParOf" srcId="{83C02CE1-DEED-4A3A-B402-C247454C47A9}" destId="{F11458E0-0CD1-4428-91C1-7FEE224143AE}" srcOrd="2" destOrd="0" presId="urn:microsoft.com/office/officeart/2005/8/layout/hProcess4"/>
    <dgm:cxn modelId="{A79F5B31-5336-4554-A54C-138464A227EC}" type="presParOf" srcId="{83C02CE1-DEED-4A3A-B402-C247454C47A9}" destId="{480493FE-4D7D-4AED-9652-DB10ACC24E10}" srcOrd="3" destOrd="0" presId="urn:microsoft.com/office/officeart/2005/8/layout/hProcess4"/>
    <dgm:cxn modelId="{FDC8C0D6-6E79-4025-BF04-0D997D1AFEB8}" type="presParOf" srcId="{83C02CE1-DEED-4A3A-B402-C247454C47A9}" destId="{B112BCA5-8C17-4254-9B18-D05325B47BBD}" srcOrd="4" destOrd="0" presId="urn:microsoft.com/office/officeart/2005/8/layout/hProcess4"/>
    <dgm:cxn modelId="{11E1B3A2-972C-41D2-8548-C2033DD58FA1}" type="presParOf" srcId="{13412D5D-3CF2-4DA3-BED4-EB5763F335BE}" destId="{9DA8BC5C-6995-4CB1-8065-8479821B088F}" srcOrd="3" destOrd="0" presId="urn:microsoft.com/office/officeart/2005/8/layout/hProcess4"/>
    <dgm:cxn modelId="{AE4DEE8A-2FD3-4BF5-B736-CC3C39FA50FE}" type="presParOf" srcId="{13412D5D-3CF2-4DA3-BED4-EB5763F335BE}" destId="{3799CB87-34A2-4D42-88D9-E6009ADD0AD1}" srcOrd="4" destOrd="0" presId="urn:microsoft.com/office/officeart/2005/8/layout/hProcess4"/>
    <dgm:cxn modelId="{ED1A7DFF-764D-423D-A186-3B70B9C917B5}" type="presParOf" srcId="{3799CB87-34A2-4D42-88D9-E6009ADD0AD1}" destId="{275F1711-D418-423E-8C6F-82A6CB7E935B}" srcOrd="0" destOrd="0" presId="urn:microsoft.com/office/officeart/2005/8/layout/hProcess4"/>
    <dgm:cxn modelId="{90EC5841-48FF-4F91-83E2-A15B0E05082F}" type="presParOf" srcId="{3799CB87-34A2-4D42-88D9-E6009ADD0AD1}" destId="{00CED228-8B2D-4FF2-B4F7-F42BBBFF6C29}" srcOrd="1" destOrd="0" presId="urn:microsoft.com/office/officeart/2005/8/layout/hProcess4"/>
    <dgm:cxn modelId="{28620EB0-BAAD-4862-BA13-720F62C48157}" type="presParOf" srcId="{3799CB87-34A2-4D42-88D9-E6009ADD0AD1}" destId="{4045E582-9701-4652-981C-0F9F5BE336B2}" srcOrd="2" destOrd="0" presId="urn:microsoft.com/office/officeart/2005/8/layout/hProcess4"/>
    <dgm:cxn modelId="{5A6D61B1-24BD-4112-977C-F5DE955DDDDA}" type="presParOf" srcId="{3799CB87-34A2-4D42-88D9-E6009ADD0AD1}" destId="{E9C1FD92-F793-4890-A013-29794EBF01E8}" srcOrd="3" destOrd="0" presId="urn:microsoft.com/office/officeart/2005/8/layout/hProcess4"/>
    <dgm:cxn modelId="{532D8226-4B5F-40A9-93A8-95C8D1B34B12}" type="presParOf" srcId="{3799CB87-34A2-4D42-88D9-E6009ADD0AD1}" destId="{091FBE8D-55AE-438E-B010-F23333E5DBC7}" srcOrd="4" destOrd="0" presId="urn:microsoft.com/office/officeart/2005/8/layout/hProcess4"/>
    <dgm:cxn modelId="{ABEFDC52-70A7-49D1-93E6-E3B777DB3DD0}" type="presParOf" srcId="{13412D5D-3CF2-4DA3-BED4-EB5763F335BE}" destId="{1BCA61EA-73D3-491B-B9C8-F3E60F727C04}" srcOrd="5" destOrd="0" presId="urn:microsoft.com/office/officeart/2005/8/layout/hProcess4"/>
    <dgm:cxn modelId="{1204B4F5-742F-41B6-84DB-572DDEFB910A}" type="presParOf" srcId="{13412D5D-3CF2-4DA3-BED4-EB5763F335BE}" destId="{ACEE4168-BC6E-4EE8-868B-E7B5C7446C94}" srcOrd="6" destOrd="0" presId="urn:microsoft.com/office/officeart/2005/8/layout/hProcess4"/>
    <dgm:cxn modelId="{E34B1F92-814F-4EBD-A512-5AE5D8B64DB5}" type="presParOf" srcId="{ACEE4168-BC6E-4EE8-868B-E7B5C7446C94}" destId="{5A8D54A4-76F8-463B-99FA-A9038DDF9BC5}" srcOrd="0" destOrd="0" presId="urn:microsoft.com/office/officeart/2005/8/layout/hProcess4"/>
    <dgm:cxn modelId="{0836F4AE-A1CA-491A-8EAD-E7C786DF246F}" type="presParOf" srcId="{ACEE4168-BC6E-4EE8-868B-E7B5C7446C94}" destId="{281822F7-9E06-430B-A486-779A788B0881}" srcOrd="1" destOrd="0" presId="urn:microsoft.com/office/officeart/2005/8/layout/hProcess4"/>
    <dgm:cxn modelId="{8CA6D09F-1AB6-49B1-BCCF-C4FCB3CB3EF0}" type="presParOf" srcId="{ACEE4168-BC6E-4EE8-868B-E7B5C7446C94}" destId="{715E5D19-A6F1-49D3-8628-07BB03E98995}" srcOrd="2" destOrd="0" presId="urn:microsoft.com/office/officeart/2005/8/layout/hProcess4"/>
    <dgm:cxn modelId="{0552DA40-CEE0-4240-A588-B521039EC3DE}" type="presParOf" srcId="{ACEE4168-BC6E-4EE8-868B-E7B5C7446C94}" destId="{2268BB2B-8F09-414D-B28B-29F8B0200D63}" srcOrd="3" destOrd="0" presId="urn:microsoft.com/office/officeart/2005/8/layout/hProcess4"/>
    <dgm:cxn modelId="{9AA27CC8-DBA6-458A-9644-219769730448}" type="presParOf" srcId="{ACEE4168-BC6E-4EE8-868B-E7B5C7446C94}" destId="{64ED03B1-29AE-4944-BC6E-4118E4AFB90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5F96C3-633E-4E7D-8E36-A82261EEF29E}" type="doc">
      <dgm:prSet loTypeId="urn:microsoft.com/office/officeart/2005/8/layout/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658D29A-9276-4D8D-A674-D2D6414140B2}">
      <dgm:prSet/>
      <dgm:spPr/>
      <dgm:t>
        <a:bodyPr/>
        <a:lstStyle/>
        <a:p>
          <a:r>
            <a:rPr lang="en-US" b="1"/>
            <a:t>High missingness in travel speed, maneuver type, airbag deployment.</a:t>
          </a:r>
          <a:endParaRPr lang="en-US"/>
        </a:p>
      </dgm:t>
    </dgm:pt>
    <dgm:pt modelId="{2490D6E0-C16B-422C-B299-C34F10A5B3BA}" type="parTrans" cxnId="{6B9995DC-2664-4028-A2E3-5A377E6F7033}">
      <dgm:prSet/>
      <dgm:spPr/>
      <dgm:t>
        <a:bodyPr/>
        <a:lstStyle/>
        <a:p>
          <a:endParaRPr lang="en-US"/>
        </a:p>
      </dgm:t>
    </dgm:pt>
    <dgm:pt modelId="{F05B5764-5034-45F0-A9C3-AF2F8754871C}" type="sibTrans" cxnId="{6B9995DC-2664-4028-A2E3-5A377E6F7033}">
      <dgm:prSet phldrT="1" phldr="0"/>
      <dgm:spPr/>
      <dgm:t>
        <a:bodyPr/>
        <a:lstStyle/>
        <a:p>
          <a:endParaRPr lang="en-US"/>
        </a:p>
      </dgm:t>
    </dgm:pt>
    <dgm:pt modelId="{729FD7D1-9D21-4FD0-9196-8E28529B845D}">
      <dgm:prSet/>
      <dgm:spPr/>
      <dgm:t>
        <a:bodyPr/>
        <a:lstStyle/>
        <a:p>
          <a:r>
            <a:rPr lang="en-US" b="1"/>
            <a:t>Categorical variables encoded with special codes (-1, 99, etc.).</a:t>
          </a:r>
          <a:endParaRPr lang="en-US"/>
        </a:p>
      </dgm:t>
    </dgm:pt>
    <dgm:pt modelId="{484FE0B8-E822-4D79-AB0A-B20951AF0494}" type="parTrans" cxnId="{A64DBC35-6470-4212-876F-78635915F6AA}">
      <dgm:prSet/>
      <dgm:spPr/>
      <dgm:t>
        <a:bodyPr/>
        <a:lstStyle/>
        <a:p>
          <a:endParaRPr lang="en-US"/>
        </a:p>
      </dgm:t>
    </dgm:pt>
    <dgm:pt modelId="{E2305DFD-6A89-4120-9D86-1655548AA339}" type="sibTrans" cxnId="{A64DBC35-6470-4212-876F-78635915F6AA}">
      <dgm:prSet phldrT="2" phldr="0"/>
      <dgm:spPr/>
      <dgm:t>
        <a:bodyPr/>
        <a:lstStyle/>
        <a:p>
          <a:endParaRPr lang="en-US"/>
        </a:p>
      </dgm:t>
    </dgm:pt>
    <dgm:pt modelId="{C08D9EFB-96B2-4D0B-99B9-296A16A81864}">
      <dgm:prSet/>
      <dgm:spPr/>
      <dgm:t>
        <a:bodyPr/>
        <a:lstStyle/>
        <a:p>
          <a:r>
            <a:rPr lang="en-US" b="1"/>
            <a:t>Class imbalance: Minor injuries dominate.</a:t>
          </a:r>
          <a:endParaRPr lang="en-US"/>
        </a:p>
      </dgm:t>
    </dgm:pt>
    <dgm:pt modelId="{92A7CE7E-C78E-4D02-99BC-445F0AF875C6}" type="parTrans" cxnId="{9C191E1A-37B1-4F07-BA07-C981A99B116F}">
      <dgm:prSet/>
      <dgm:spPr/>
      <dgm:t>
        <a:bodyPr/>
        <a:lstStyle/>
        <a:p>
          <a:endParaRPr lang="en-US"/>
        </a:p>
      </dgm:t>
    </dgm:pt>
    <dgm:pt modelId="{2FF7BAB6-F75A-4BEF-9CE1-4DC1958417C3}" type="sibTrans" cxnId="{9C191E1A-37B1-4F07-BA07-C981A99B116F}">
      <dgm:prSet phldrT="3" phldr="0"/>
      <dgm:spPr/>
      <dgm:t>
        <a:bodyPr/>
        <a:lstStyle/>
        <a:p>
          <a:endParaRPr lang="en-US"/>
        </a:p>
      </dgm:t>
    </dgm:pt>
    <dgm:pt modelId="{465A5B93-22F1-4BC7-B497-A4820C8B584D}">
      <dgm:prSet/>
      <dgm:spPr/>
      <dgm:t>
        <a:bodyPr/>
        <a:lstStyle/>
        <a:p>
          <a:r>
            <a:rPr lang="en-US" b="1"/>
            <a:t>Solutions planned: Imputation, flagging, re-encoding, sampling.</a:t>
          </a:r>
          <a:endParaRPr lang="en-US"/>
        </a:p>
      </dgm:t>
    </dgm:pt>
    <dgm:pt modelId="{74006588-B3FD-4AEB-BFF6-3925CA61038A}" type="parTrans" cxnId="{0D60592B-AEF8-493C-9754-6539B7A5FD61}">
      <dgm:prSet/>
      <dgm:spPr/>
      <dgm:t>
        <a:bodyPr/>
        <a:lstStyle/>
        <a:p>
          <a:endParaRPr lang="en-US"/>
        </a:p>
      </dgm:t>
    </dgm:pt>
    <dgm:pt modelId="{BB988D40-57DF-4B8B-BCA8-928989CF2A91}" type="sibTrans" cxnId="{0D60592B-AEF8-493C-9754-6539B7A5FD61}">
      <dgm:prSet phldrT="4" phldr="0"/>
      <dgm:spPr/>
      <dgm:t>
        <a:bodyPr/>
        <a:lstStyle/>
        <a:p>
          <a:endParaRPr lang="en-US"/>
        </a:p>
      </dgm:t>
    </dgm:pt>
    <dgm:pt modelId="{2DEF18DD-1349-4B7F-9396-49C21F16E2EE}" type="pres">
      <dgm:prSet presAssocID="{555F96C3-633E-4E7D-8E36-A82261EEF29E}" presName="linear" presStyleCnt="0">
        <dgm:presLayoutVars>
          <dgm:dir/>
          <dgm:animLvl val="lvl"/>
          <dgm:resizeHandles val="exact"/>
        </dgm:presLayoutVars>
      </dgm:prSet>
      <dgm:spPr/>
    </dgm:pt>
    <dgm:pt modelId="{CD2A13E0-FE97-41B1-A540-EEBF3726E321}" type="pres">
      <dgm:prSet presAssocID="{A658D29A-9276-4D8D-A674-D2D6414140B2}" presName="parentLin" presStyleCnt="0"/>
      <dgm:spPr/>
    </dgm:pt>
    <dgm:pt modelId="{B00FB39D-3524-410E-9BB5-2A2D69CFF80B}" type="pres">
      <dgm:prSet presAssocID="{A658D29A-9276-4D8D-A674-D2D6414140B2}" presName="parentLeftMargin" presStyleLbl="node1" presStyleIdx="0" presStyleCnt="4"/>
      <dgm:spPr/>
    </dgm:pt>
    <dgm:pt modelId="{ED5BA1FC-6BE7-4802-B3D3-A95C6E0597AC}" type="pres">
      <dgm:prSet presAssocID="{A658D29A-9276-4D8D-A674-D2D6414140B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C47323-210E-43DC-8438-B62CC2EED315}" type="pres">
      <dgm:prSet presAssocID="{A658D29A-9276-4D8D-A674-D2D6414140B2}" presName="negativeSpace" presStyleCnt="0"/>
      <dgm:spPr/>
    </dgm:pt>
    <dgm:pt modelId="{77942DE4-8D1B-41F9-8531-9E467C0A883E}" type="pres">
      <dgm:prSet presAssocID="{A658D29A-9276-4D8D-A674-D2D6414140B2}" presName="childText" presStyleLbl="conFgAcc1" presStyleIdx="0" presStyleCnt="4">
        <dgm:presLayoutVars>
          <dgm:bulletEnabled val="1"/>
        </dgm:presLayoutVars>
      </dgm:prSet>
      <dgm:spPr/>
    </dgm:pt>
    <dgm:pt modelId="{7B8691D7-4D6A-49C8-AC81-695E296B6619}" type="pres">
      <dgm:prSet presAssocID="{F05B5764-5034-45F0-A9C3-AF2F8754871C}" presName="spaceBetweenRectangles" presStyleCnt="0"/>
      <dgm:spPr/>
    </dgm:pt>
    <dgm:pt modelId="{7D2D88F5-0BB4-4959-9344-5C183E3CE8EE}" type="pres">
      <dgm:prSet presAssocID="{729FD7D1-9D21-4FD0-9196-8E28529B845D}" presName="parentLin" presStyleCnt="0"/>
      <dgm:spPr/>
    </dgm:pt>
    <dgm:pt modelId="{28FDB26D-FF84-4716-9BCB-C03FFD41448B}" type="pres">
      <dgm:prSet presAssocID="{729FD7D1-9D21-4FD0-9196-8E28529B845D}" presName="parentLeftMargin" presStyleLbl="node1" presStyleIdx="0" presStyleCnt="4"/>
      <dgm:spPr/>
    </dgm:pt>
    <dgm:pt modelId="{3A9E2FCD-087D-4774-A2EB-0AF26D100B7A}" type="pres">
      <dgm:prSet presAssocID="{729FD7D1-9D21-4FD0-9196-8E28529B84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0C4C19-6AFE-4D56-9969-0A6356ECB0A3}" type="pres">
      <dgm:prSet presAssocID="{729FD7D1-9D21-4FD0-9196-8E28529B845D}" presName="negativeSpace" presStyleCnt="0"/>
      <dgm:spPr/>
    </dgm:pt>
    <dgm:pt modelId="{24B463F4-5CC5-433B-91EA-4410B47D81A2}" type="pres">
      <dgm:prSet presAssocID="{729FD7D1-9D21-4FD0-9196-8E28529B845D}" presName="childText" presStyleLbl="conFgAcc1" presStyleIdx="1" presStyleCnt="4">
        <dgm:presLayoutVars>
          <dgm:bulletEnabled val="1"/>
        </dgm:presLayoutVars>
      </dgm:prSet>
      <dgm:spPr/>
    </dgm:pt>
    <dgm:pt modelId="{1447776C-C91E-4668-9878-B0C2EA11B643}" type="pres">
      <dgm:prSet presAssocID="{E2305DFD-6A89-4120-9D86-1655548AA339}" presName="spaceBetweenRectangles" presStyleCnt="0"/>
      <dgm:spPr/>
    </dgm:pt>
    <dgm:pt modelId="{1703AFD0-9129-4C2D-946F-BB8B9C2887E0}" type="pres">
      <dgm:prSet presAssocID="{C08D9EFB-96B2-4D0B-99B9-296A16A81864}" presName="parentLin" presStyleCnt="0"/>
      <dgm:spPr/>
    </dgm:pt>
    <dgm:pt modelId="{8CCEE9AE-F64E-4B2D-AFBD-8CBBE0568170}" type="pres">
      <dgm:prSet presAssocID="{C08D9EFB-96B2-4D0B-99B9-296A16A81864}" presName="parentLeftMargin" presStyleLbl="node1" presStyleIdx="1" presStyleCnt="4"/>
      <dgm:spPr/>
    </dgm:pt>
    <dgm:pt modelId="{9286E2F1-5BE5-4CC8-B14C-3AB75B13A634}" type="pres">
      <dgm:prSet presAssocID="{C08D9EFB-96B2-4D0B-99B9-296A16A818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25B436-6E59-4316-95DA-19BFD2FA307F}" type="pres">
      <dgm:prSet presAssocID="{C08D9EFB-96B2-4D0B-99B9-296A16A81864}" presName="negativeSpace" presStyleCnt="0"/>
      <dgm:spPr/>
    </dgm:pt>
    <dgm:pt modelId="{1E8757CE-4D20-447F-8E7A-CF0D3B08621C}" type="pres">
      <dgm:prSet presAssocID="{C08D9EFB-96B2-4D0B-99B9-296A16A81864}" presName="childText" presStyleLbl="conFgAcc1" presStyleIdx="2" presStyleCnt="4">
        <dgm:presLayoutVars>
          <dgm:bulletEnabled val="1"/>
        </dgm:presLayoutVars>
      </dgm:prSet>
      <dgm:spPr/>
    </dgm:pt>
    <dgm:pt modelId="{674DFB89-CBE9-4808-A7D6-37139954E5E7}" type="pres">
      <dgm:prSet presAssocID="{2FF7BAB6-F75A-4BEF-9CE1-4DC1958417C3}" presName="spaceBetweenRectangles" presStyleCnt="0"/>
      <dgm:spPr/>
    </dgm:pt>
    <dgm:pt modelId="{50D21AC8-F245-4E48-81EF-6AE738823FEA}" type="pres">
      <dgm:prSet presAssocID="{465A5B93-22F1-4BC7-B497-A4820C8B584D}" presName="parentLin" presStyleCnt="0"/>
      <dgm:spPr/>
    </dgm:pt>
    <dgm:pt modelId="{0CE97783-A428-4202-A030-4AD4F41B5C5F}" type="pres">
      <dgm:prSet presAssocID="{465A5B93-22F1-4BC7-B497-A4820C8B584D}" presName="parentLeftMargin" presStyleLbl="node1" presStyleIdx="2" presStyleCnt="4"/>
      <dgm:spPr/>
    </dgm:pt>
    <dgm:pt modelId="{C8E160BF-F38B-4B7C-8445-A4DCCDB7C0B4}" type="pres">
      <dgm:prSet presAssocID="{465A5B93-22F1-4BC7-B497-A4820C8B584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1400B98-588F-4CE6-A835-EEF6FE0D92AC}" type="pres">
      <dgm:prSet presAssocID="{465A5B93-22F1-4BC7-B497-A4820C8B584D}" presName="negativeSpace" presStyleCnt="0"/>
      <dgm:spPr/>
    </dgm:pt>
    <dgm:pt modelId="{2C0080FB-1814-4A65-B279-A60FEBBD5F5A}" type="pres">
      <dgm:prSet presAssocID="{465A5B93-22F1-4BC7-B497-A4820C8B584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C191E1A-37B1-4F07-BA07-C981A99B116F}" srcId="{555F96C3-633E-4E7D-8E36-A82261EEF29E}" destId="{C08D9EFB-96B2-4D0B-99B9-296A16A81864}" srcOrd="2" destOrd="0" parTransId="{92A7CE7E-C78E-4D02-99BC-445F0AF875C6}" sibTransId="{2FF7BAB6-F75A-4BEF-9CE1-4DC1958417C3}"/>
    <dgm:cxn modelId="{C1B08D1C-07AA-4DE9-8080-99CD6E036E1D}" type="presOf" srcId="{A658D29A-9276-4D8D-A674-D2D6414140B2}" destId="{ED5BA1FC-6BE7-4802-B3D3-A95C6E0597AC}" srcOrd="1" destOrd="0" presId="urn:microsoft.com/office/officeart/2005/8/layout/list1"/>
    <dgm:cxn modelId="{0D60592B-AEF8-493C-9754-6539B7A5FD61}" srcId="{555F96C3-633E-4E7D-8E36-A82261EEF29E}" destId="{465A5B93-22F1-4BC7-B497-A4820C8B584D}" srcOrd="3" destOrd="0" parTransId="{74006588-B3FD-4AEB-BFF6-3925CA61038A}" sibTransId="{BB988D40-57DF-4B8B-BCA8-928989CF2A91}"/>
    <dgm:cxn modelId="{A64DBC35-6470-4212-876F-78635915F6AA}" srcId="{555F96C3-633E-4E7D-8E36-A82261EEF29E}" destId="{729FD7D1-9D21-4FD0-9196-8E28529B845D}" srcOrd="1" destOrd="0" parTransId="{484FE0B8-E822-4D79-AB0A-B20951AF0494}" sibTransId="{E2305DFD-6A89-4120-9D86-1655548AA339}"/>
    <dgm:cxn modelId="{5C433239-35AF-469E-9734-44DD2FB5BA94}" type="presOf" srcId="{729FD7D1-9D21-4FD0-9196-8E28529B845D}" destId="{3A9E2FCD-087D-4774-A2EB-0AF26D100B7A}" srcOrd="1" destOrd="0" presId="urn:microsoft.com/office/officeart/2005/8/layout/list1"/>
    <dgm:cxn modelId="{E92EB139-E1A9-4182-B246-E157E8025582}" type="presOf" srcId="{465A5B93-22F1-4BC7-B497-A4820C8B584D}" destId="{C8E160BF-F38B-4B7C-8445-A4DCCDB7C0B4}" srcOrd="1" destOrd="0" presId="urn:microsoft.com/office/officeart/2005/8/layout/list1"/>
    <dgm:cxn modelId="{3A91024F-3D80-4EF3-9EC0-6225036BEA93}" type="presOf" srcId="{729FD7D1-9D21-4FD0-9196-8E28529B845D}" destId="{28FDB26D-FF84-4716-9BCB-C03FFD41448B}" srcOrd="0" destOrd="0" presId="urn:microsoft.com/office/officeart/2005/8/layout/list1"/>
    <dgm:cxn modelId="{EF864A8A-3447-4D94-9154-0854CED5DF06}" type="presOf" srcId="{A658D29A-9276-4D8D-A674-D2D6414140B2}" destId="{B00FB39D-3524-410E-9BB5-2A2D69CFF80B}" srcOrd="0" destOrd="0" presId="urn:microsoft.com/office/officeart/2005/8/layout/list1"/>
    <dgm:cxn modelId="{92FF368B-2ED8-4998-843F-20455D2F95D3}" type="presOf" srcId="{555F96C3-633E-4E7D-8E36-A82261EEF29E}" destId="{2DEF18DD-1349-4B7F-9396-49C21F16E2EE}" srcOrd="0" destOrd="0" presId="urn:microsoft.com/office/officeart/2005/8/layout/list1"/>
    <dgm:cxn modelId="{40CF17CA-F74B-4E5F-8824-409F91C75CDA}" type="presOf" srcId="{465A5B93-22F1-4BC7-B497-A4820C8B584D}" destId="{0CE97783-A428-4202-A030-4AD4F41B5C5F}" srcOrd="0" destOrd="0" presId="urn:microsoft.com/office/officeart/2005/8/layout/list1"/>
    <dgm:cxn modelId="{246A8BDC-B8CE-42ED-A9DA-15AC64064390}" type="presOf" srcId="{C08D9EFB-96B2-4D0B-99B9-296A16A81864}" destId="{8CCEE9AE-F64E-4B2D-AFBD-8CBBE0568170}" srcOrd="0" destOrd="0" presId="urn:microsoft.com/office/officeart/2005/8/layout/list1"/>
    <dgm:cxn modelId="{6B9995DC-2664-4028-A2E3-5A377E6F7033}" srcId="{555F96C3-633E-4E7D-8E36-A82261EEF29E}" destId="{A658D29A-9276-4D8D-A674-D2D6414140B2}" srcOrd="0" destOrd="0" parTransId="{2490D6E0-C16B-422C-B299-C34F10A5B3BA}" sibTransId="{F05B5764-5034-45F0-A9C3-AF2F8754871C}"/>
    <dgm:cxn modelId="{45D137F6-D05D-4BFA-8E64-3457D7B9ECC9}" type="presOf" srcId="{C08D9EFB-96B2-4D0B-99B9-296A16A81864}" destId="{9286E2F1-5BE5-4CC8-B14C-3AB75B13A634}" srcOrd="1" destOrd="0" presId="urn:microsoft.com/office/officeart/2005/8/layout/list1"/>
    <dgm:cxn modelId="{8166A237-B2C5-42B5-AE79-CF732FDA08C5}" type="presParOf" srcId="{2DEF18DD-1349-4B7F-9396-49C21F16E2EE}" destId="{CD2A13E0-FE97-41B1-A540-EEBF3726E321}" srcOrd="0" destOrd="0" presId="urn:microsoft.com/office/officeart/2005/8/layout/list1"/>
    <dgm:cxn modelId="{586BB2C9-F0CC-4EEE-8764-677653869DFA}" type="presParOf" srcId="{CD2A13E0-FE97-41B1-A540-EEBF3726E321}" destId="{B00FB39D-3524-410E-9BB5-2A2D69CFF80B}" srcOrd="0" destOrd="0" presId="urn:microsoft.com/office/officeart/2005/8/layout/list1"/>
    <dgm:cxn modelId="{521247D8-7D28-4AEB-B69F-508DE9A357E9}" type="presParOf" srcId="{CD2A13E0-FE97-41B1-A540-EEBF3726E321}" destId="{ED5BA1FC-6BE7-4802-B3D3-A95C6E0597AC}" srcOrd="1" destOrd="0" presId="urn:microsoft.com/office/officeart/2005/8/layout/list1"/>
    <dgm:cxn modelId="{55B9C0D0-87EC-474A-A252-D998C1673EAC}" type="presParOf" srcId="{2DEF18DD-1349-4B7F-9396-49C21F16E2EE}" destId="{88C47323-210E-43DC-8438-B62CC2EED315}" srcOrd="1" destOrd="0" presId="urn:microsoft.com/office/officeart/2005/8/layout/list1"/>
    <dgm:cxn modelId="{2E370FCC-3D91-440C-BFF0-B5278FE585CC}" type="presParOf" srcId="{2DEF18DD-1349-4B7F-9396-49C21F16E2EE}" destId="{77942DE4-8D1B-41F9-8531-9E467C0A883E}" srcOrd="2" destOrd="0" presId="urn:microsoft.com/office/officeart/2005/8/layout/list1"/>
    <dgm:cxn modelId="{9ABE5440-4452-46EC-9087-5346DA12D606}" type="presParOf" srcId="{2DEF18DD-1349-4B7F-9396-49C21F16E2EE}" destId="{7B8691D7-4D6A-49C8-AC81-695E296B6619}" srcOrd="3" destOrd="0" presId="urn:microsoft.com/office/officeart/2005/8/layout/list1"/>
    <dgm:cxn modelId="{9319BF7D-7EEC-4128-A22D-08F635DFECA9}" type="presParOf" srcId="{2DEF18DD-1349-4B7F-9396-49C21F16E2EE}" destId="{7D2D88F5-0BB4-4959-9344-5C183E3CE8EE}" srcOrd="4" destOrd="0" presId="urn:microsoft.com/office/officeart/2005/8/layout/list1"/>
    <dgm:cxn modelId="{BAD530BC-1302-401E-931E-2E419A840F4B}" type="presParOf" srcId="{7D2D88F5-0BB4-4959-9344-5C183E3CE8EE}" destId="{28FDB26D-FF84-4716-9BCB-C03FFD41448B}" srcOrd="0" destOrd="0" presId="urn:microsoft.com/office/officeart/2005/8/layout/list1"/>
    <dgm:cxn modelId="{8B7E349F-B0C7-43AE-8EA6-A78703078227}" type="presParOf" srcId="{7D2D88F5-0BB4-4959-9344-5C183E3CE8EE}" destId="{3A9E2FCD-087D-4774-A2EB-0AF26D100B7A}" srcOrd="1" destOrd="0" presId="urn:microsoft.com/office/officeart/2005/8/layout/list1"/>
    <dgm:cxn modelId="{84458D90-58B6-492F-895F-EBA32B25BC64}" type="presParOf" srcId="{2DEF18DD-1349-4B7F-9396-49C21F16E2EE}" destId="{410C4C19-6AFE-4D56-9969-0A6356ECB0A3}" srcOrd="5" destOrd="0" presId="urn:microsoft.com/office/officeart/2005/8/layout/list1"/>
    <dgm:cxn modelId="{002CAD4B-420B-4E0F-B36D-70F809D16BF6}" type="presParOf" srcId="{2DEF18DD-1349-4B7F-9396-49C21F16E2EE}" destId="{24B463F4-5CC5-433B-91EA-4410B47D81A2}" srcOrd="6" destOrd="0" presId="urn:microsoft.com/office/officeart/2005/8/layout/list1"/>
    <dgm:cxn modelId="{E3A918B4-7C92-44F0-81AB-A0D005CC6C39}" type="presParOf" srcId="{2DEF18DD-1349-4B7F-9396-49C21F16E2EE}" destId="{1447776C-C91E-4668-9878-B0C2EA11B643}" srcOrd="7" destOrd="0" presId="urn:microsoft.com/office/officeart/2005/8/layout/list1"/>
    <dgm:cxn modelId="{CB96173C-81D5-48A8-9D57-E9CA6C4E6A20}" type="presParOf" srcId="{2DEF18DD-1349-4B7F-9396-49C21F16E2EE}" destId="{1703AFD0-9129-4C2D-946F-BB8B9C2887E0}" srcOrd="8" destOrd="0" presId="urn:microsoft.com/office/officeart/2005/8/layout/list1"/>
    <dgm:cxn modelId="{34F676C1-9344-4A4E-A05A-106A45D11318}" type="presParOf" srcId="{1703AFD0-9129-4C2D-946F-BB8B9C2887E0}" destId="{8CCEE9AE-F64E-4B2D-AFBD-8CBBE0568170}" srcOrd="0" destOrd="0" presId="urn:microsoft.com/office/officeart/2005/8/layout/list1"/>
    <dgm:cxn modelId="{2CEB019D-AD05-4793-9C9D-8B3F289EDB0A}" type="presParOf" srcId="{1703AFD0-9129-4C2D-946F-BB8B9C2887E0}" destId="{9286E2F1-5BE5-4CC8-B14C-3AB75B13A634}" srcOrd="1" destOrd="0" presId="urn:microsoft.com/office/officeart/2005/8/layout/list1"/>
    <dgm:cxn modelId="{07F90790-B881-4729-AF99-3ADF17EAF4C7}" type="presParOf" srcId="{2DEF18DD-1349-4B7F-9396-49C21F16E2EE}" destId="{D825B436-6E59-4316-95DA-19BFD2FA307F}" srcOrd="9" destOrd="0" presId="urn:microsoft.com/office/officeart/2005/8/layout/list1"/>
    <dgm:cxn modelId="{27F08A3C-3AD7-4786-BE92-835C723155A0}" type="presParOf" srcId="{2DEF18DD-1349-4B7F-9396-49C21F16E2EE}" destId="{1E8757CE-4D20-447F-8E7A-CF0D3B08621C}" srcOrd="10" destOrd="0" presId="urn:microsoft.com/office/officeart/2005/8/layout/list1"/>
    <dgm:cxn modelId="{3B719930-C87C-40D5-8979-486B4601343C}" type="presParOf" srcId="{2DEF18DD-1349-4B7F-9396-49C21F16E2EE}" destId="{674DFB89-CBE9-4808-A7D6-37139954E5E7}" srcOrd="11" destOrd="0" presId="urn:microsoft.com/office/officeart/2005/8/layout/list1"/>
    <dgm:cxn modelId="{4A58246E-FF7A-469B-BBE7-D52A7C566454}" type="presParOf" srcId="{2DEF18DD-1349-4B7F-9396-49C21F16E2EE}" destId="{50D21AC8-F245-4E48-81EF-6AE738823FEA}" srcOrd="12" destOrd="0" presId="urn:microsoft.com/office/officeart/2005/8/layout/list1"/>
    <dgm:cxn modelId="{FC3151CF-A3E4-41F7-9D8D-CBB07272034F}" type="presParOf" srcId="{50D21AC8-F245-4E48-81EF-6AE738823FEA}" destId="{0CE97783-A428-4202-A030-4AD4F41B5C5F}" srcOrd="0" destOrd="0" presId="urn:microsoft.com/office/officeart/2005/8/layout/list1"/>
    <dgm:cxn modelId="{4154369C-7EFA-449B-AB33-EE3CA7D1AE5B}" type="presParOf" srcId="{50D21AC8-F245-4E48-81EF-6AE738823FEA}" destId="{C8E160BF-F38B-4B7C-8445-A4DCCDB7C0B4}" srcOrd="1" destOrd="0" presId="urn:microsoft.com/office/officeart/2005/8/layout/list1"/>
    <dgm:cxn modelId="{BC6F6B90-3FF7-425F-81A8-34D779D9D57B}" type="presParOf" srcId="{2DEF18DD-1349-4B7F-9396-49C21F16E2EE}" destId="{B1400B98-588F-4CE6-A835-EEF6FE0D92AC}" srcOrd="13" destOrd="0" presId="urn:microsoft.com/office/officeart/2005/8/layout/list1"/>
    <dgm:cxn modelId="{F55248C9-235F-4470-8AC4-07BC1408B95A}" type="presParOf" srcId="{2DEF18DD-1349-4B7F-9396-49C21F16E2EE}" destId="{2C0080FB-1814-4A65-B279-A60FEBBD5F5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2E7171-CC32-4510-93AB-A30A0DCD867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56F45-7F79-407B-9F07-CF361DA8DB8B}">
      <dgm:prSet/>
      <dgm:spPr/>
      <dgm:t>
        <a:bodyPr/>
        <a:lstStyle/>
        <a:p>
          <a:r>
            <a:rPr lang="en-US" b="1"/>
            <a:t>Bin Numerical Features:</a:t>
          </a:r>
          <a:r>
            <a:rPr lang="en-US"/>
            <a:t> Grouped continuous variables like Light Conditions into categorical bins (e.g., Dawn, Dusk, Dark) to simplify patterns.</a:t>
          </a:r>
        </a:p>
      </dgm:t>
    </dgm:pt>
    <dgm:pt modelId="{C08F9897-9CF9-42BA-A134-BECA9BF3EDCF}" type="parTrans" cxnId="{7C2311C6-1000-4846-92BC-F98C0DE5C47D}">
      <dgm:prSet/>
      <dgm:spPr/>
      <dgm:t>
        <a:bodyPr/>
        <a:lstStyle/>
        <a:p>
          <a:endParaRPr lang="en-US"/>
        </a:p>
      </dgm:t>
    </dgm:pt>
    <dgm:pt modelId="{F2F310CE-C809-4071-8BBA-663C686C2692}" type="sibTrans" cxnId="{7C2311C6-1000-4846-92BC-F98C0DE5C47D}">
      <dgm:prSet/>
      <dgm:spPr/>
      <dgm:t>
        <a:bodyPr/>
        <a:lstStyle/>
        <a:p>
          <a:endParaRPr lang="en-US"/>
        </a:p>
      </dgm:t>
    </dgm:pt>
    <dgm:pt modelId="{C4689E09-068C-48B4-8D26-93919219A24C}">
      <dgm:prSet/>
      <dgm:spPr/>
      <dgm:t>
        <a:bodyPr/>
        <a:lstStyle/>
        <a:p>
          <a:r>
            <a:rPr lang="en-US" b="1"/>
            <a:t>Grouping Rare Categories:</a:t>
          </a:r>
          <a:r>
            <a:rPr lang="en-US"/>
            <a:t> Combined infrequent categories in nominal variables (e.g., rare vehicle types, unusual weather conditions) to avoid sparse one-hot encoded matrices.</a:t>
          </a:r>
        </a:p>
      </dgm:t>
    </dgm:pt>
    <dgm:pt modelId="{1B88BEA9-F97F-4229-81B4-B1FC85664190}" type="parTrans" cxnId="{5EFD71AA-6A27-46BD-B5BC-B3AF56B333A8}">
      <dgm:prSet/>
      <dgm:spPr/>
      <dgm:t>
        <a:bodyPr/>
        <a:lstStyle/>
        <a:p>
          <a:endParaRPr lang="en-US"/>
        </a:p>
      </dgm:t>
    </dgm:pt>
    <dgm:pt modelId="{0AEF9BD1-BB91-4504-8666-B0460B587E49}" type="sibTrans" cxnId="{5EFD71AA-6A27-46BD-B5BC-B3AF56B333A8}">
      <dgm:prSet/>
      <dgm:spPr/>
      <dgm:t>
        <a:bodyPr/>
        <a:lstStyle/>
        <a:p>
          <a:endParaRPr lang="en-US"/>
        </a:p>
      </dgm:t>
    </dgm:pt>
    <dgm:pt modelId="{74FF08AB-CDED-4317-BB56-AA3558166593}">
      <dgm:prSet/>
      <dgm:spPr/>
      <dgm:t>
        <a:bodyPr/>
        <a:lstStyle/>
        <a:p>
          <a:r>
            <a:rPr lang="en-US" b="1"/>
            <a:t>Creating New Features:</a:t>
          </a:r>
          <a:r>
            <a:rPr lang="en-US"/>
            <a:t> Engineered meaningful derived variables, such as Season Bins from Month, to capture seasonality effects on crash severity.</a:t>
          </a:r>
        </a:p>
      </dgm:t>
    </dgm:pt>
    <dgm:pt modelId="{26F4599C-E3C5-4AC9-8361-9B69DB4951C4}" type="parTrans" cxnId="{5C5C42A1-0F64-43EC-88A5-227E9547E6F3}">
      <dgm:prSet/>
      <dgm:spPr/>
      <dgm:t>
        <a:bodyPr/>
        <a:lstStyle/>
        <a:p>
          <a:endParaRPr lang="en-US"/>
        </a:p>
      </dgm:t>
    </dgm:pt>
    <dgm:pt modelId="{1E9577ED-A2D4-40B6-82B5-FE405E871242}" type="sibTrans" cxnId="{5C5C42A1-0F64-43EC-88A5-227E9547E6F3}">
      <dgm:prSet/>
      <dgm:spPr/>
      <dgm:t>
        <a:bodyPr/>
        <a:lstStyle/>
        <a:p>
          <a:endParaRPr lang="en-US"/>
        </a:p>
      </dgm:t>
    </dgm:pt>
    <dgm:pt modelId="{D0357F38-AE79-4544-B7CC-E166190BF0B2}">
      <dgm:prSet/>
      <dgm:spPr/>
      <dgm:t>
        <a:bodyPr/>
        <a:lstStyle/>
        <a:p>
          <a:r>
            <a:rPr lang="en-US" b="1"/>
            <a:t>Handling Special Codes: </a:t>
          </a:r>
        </a:p>
        <a:p>
          <a:r>
            <a:rPr lang="en-US"/>
            <a:t>Treated coded unknowns (like 99 = Unknown) as missing to improve feature quality.</a:t>
          </a:r>
        </a:p>
      </dgm:t>
    </dgm:pt>
    <dgm:pt modelId="{F3BBC70E-E9B1-4A41-834D-76A6B5DC13C9}" type="parTrans" cxnId="{A80F2243-EE9E-4871-8D3B-1DEA1E512F43}">
      <dgm:prSet/>
      <dgm:spPr/>
      <dgm:t>
        <a:bodyPr/>
        <a:lstStyle/>
        <a:p>
          <a:endParaRPr lang="en-US"/>
        </a:p>
      </dgm:t>
    </dgm:pt>
    <dgm:pt modelId="{9F8562F1-67B6-4B00-8A4E-F64578EA12C0}" type="sibTrans" cxnId="{A80F2243-EE9E-4871-8D3B-1DEA1E512F43}">
      <dgm:prSet/>
      <dgm:spPr/>
      <dgm:t>
        <a:bodyPr/>
        <a:lstStyle/>
        <a:p>
          <a:endParaRPr lang="en-US"/>
        </a:p>
      </dgm:t>
    </dgm:pt>
    <dgm:pt modelId="{7ED63ABD-18D3-4D44-87AF-DC63C6C47247}">
      <dgm:prSet/>
      <dgm:spPr/>
      <dgm:t>
        <a:bodyPr/>
        <a:lstStyle/>
        <a:p>
          <a:r>
            <a:rPr lang="en-US" b="1"/>
            <a:t>Ensuring Model Compatibility:</a:t>
          </a:r>
          <a:r>
            <a:rPr lang="en-US"/>
            <a:t> Ensured all engineered features were either numerical or properly one-hot encoded to suit machine learning algorithms.</a:t>
          </a:r>
        </a:p>
      </dgm:t>
    </dgm:pt>
    <dgm:pt modelId="{DA9102D4-229B-4F7A-9474-9AFA8D7FAE5B}" type="parTrans" cxnId="{00EC552F-6835-4AFF-806C-8B4DA59F8C36}">
      <dgm:prSet/>
      <dgm:spPr/>
      <dgm:t>
        <a:bodyPr/>
        <a:lstStyle/>
        <a:p>
          <a:endParaRPr lang="en-US"/>
        </a:p>
      </dgm:t>
    </dgm:pt>
    <dgm:pt modelId="{7E23BDC7-5373-4E86-884A-B309D0A3F877}" type="sibTrans" cxnId="{00EC552F-6835-4AFF-806C-8B4DA59F8C36}">
      <dgm:prSet/>
      <dgm:spPr/>
      <dgm:t>
        <a:bodyPr/>
        <a:lstStyle/>
        <a:p>
          <a:endParaRPr lang="en-US"/>
        </a:p>
      </dgm:t>
    </dgm:pt>
    <dgm:pt modelId="{DC60DBA2-FB35-F74B-AB3B-62D48045ABBA}" type="pres">
      <dgm:prSet presAssocID="{4D2E7171-CC32-4510-93AB-A30A0DCD8679}" presName="diagram" presStyleCnt="0">
        <dgm:presLayoutVars>
          <dgm:dir/>
          <dgm:resizeHandles val="exact"/>
        </dgm:presLayoutVars>
      </dgm:prSet>
      <dgm:spPr/>
    </dgm:pt>
    <dgm:pt modelId="{E4C409A6-BDD8-0F4E-92E3-EA434ECCAB93}" type="pres">
      <dgm:prSet presAssocID="{B0E56F45-7F79-407B-9F07-CF361DA8DB8B}" presName="node" presStyleLbl="node1" presStyleIdx="0" presStyleCnt="5">
        <dgm:presLayoutVars>
          <dgm:bulletEnabled val="1"/>
        </dgm:presLayoutVars>
      </dgm:prSet>
      <dgm:spPr/>
    </dgm:pt>
    <dgm:pt modelId="{CBA2981F-7629-A042-929D-B080E0861345}" type="pres">
      <dgm:prSet presAssocID="{F2F310CE-C809-4071-8BBA-663C686C2692}" presName="sibTrans" presStyleLbl="sibTrans2D1" presStyleIdx="0" presStyleCnt="4"/>
      <dgm:spPr/>
    </dgm:pt>
    <dgm:pt modelId="{0028E9C5-CC49-2545-AF84-EC866500687A}" type="pres">
      <dgm:prSet presAssocID="{F2F310CE-C809-4071-8BBA-663C686C2692}" presName="connectorText" presStyleLbl="sibTrans2D1" presStyleIdx="0" presStyleCnt="4"/>
      <dgm:spPr/>
    </dgm:pt>
    <dgm:pt modelId="{7C0113F1-04F3-B842-9CB4-4EB6CF5786A0}" type="pres">
      <dgm:prSet presAssocID="{C4689E09-068C-48B4-8D26-93919219A24C}" presName="node" presStyleLbl="node1" presStyleIdx="1" presStyleCnt="5">
        <dgm:presLayoutVars>
          <dgm:bulletEnabled val="1"/>
        </dgm:presLayoutVars>
      </dgm:prSet>
      <dgm:spPr/>
    </dgm:pt>
    <dgm:pt modelId="{F39C0CB5-EDD4-5645-86DD-9F4652A6929C}" type="pres">
      <dgm:prSet presAssocID="{0AEF9BD1-BB91-4504-8666-B0460B587E49}" presName="sibTrans" presStyleLbl="sibTrans2D1" presStyleIdx="1" presStyleCnt="4"/>
      <dgm:spPr/>
    </dgm:pt>
    <dgm:pt modelId="{034E4AE1-53B8-E242-A2F1-D6E4FE6CE78A}" type="pres">
      <dgm:prSet presAssocID="{0AEF9BD1-BB91-4504-8666-B0460B587E49}" presName="connectorText" presStyleLbl="sibTrans2D1" presStyleIdx="1" presStyleCnt="4"/>
      <dgm:spPr/>
    </dgm:pt>
    <dgm:pt modelId="{AD9D339F-47C4-F645-ABDB-35D3A2D82321}" type="pres">
      <dgm:prSet presAssocID="{74FF08AB-CDED-4317-BB56-AA3558166593}" presName="node" presStyleLbl="node1" presStyleIdx="2" presStyleCnt="5">
        <dgm:presLayoutVars>
          <dgm:bulletEnabled val="1"/>
        </dgm:presLayoutVars>
      </dgm:prSet>
      <dgm:spPr/>
    </dgm:pt>
    <dgm:pt modelId="{EF0FBBDE-8620-3545-920D-77EA6307D7B8}" type="pres">
      <dgm:prSet presAssocID="{1E9577ED-A2D4-40B6-82B5-FE405E871242}" presName="sibTrans" presStyleLbl="sibTrans2D1" presStyleIdx="2" presStyleCnt="4"/>
      <dgm:spPr/>
    </dgm:pt>
    <dgm:pt modelId="{BDAB0FC8-1861-2640-9E96-F41F5239DF79}" type="pres">
      <dgm:prSet presAssocID="{1E9577ED-A2D4-40B6-82B5-FE405E871242}" presName="connectorText" presStyleLbl="sibTrans2D1" presStyleIdx="2" presStyleCnt="4"/>
      <dgm:spPr/>
    </dgm:pt>
    <dgm:pt modelId="{A1EE26D2-F064-6341-B1C7-E684E16BFA9C}" type="pres">
      <dgm:prSet presAssocID="{D0357F38-AE79-4544-B7CC-E166190BF0B2}" presName="node" presStyleLbl="node1" presStyleIdx="3" presStyleCnt="5">
        <dgm:presLayoutVars>
          <dgm:bulletEnabled val="1"/>
        </dgm:presLayoutVars>
      </dgm:prSet>
      <dgm:spPr/>
    </dgm:pt>
    <dgm:pt modelId="{96C39EC5-B021-E14E-B929-29D464B607E4}" type="pres">
      <dgm:prSet presAssocID="{9F8562F1-67B6-4B00-8A4E-F64578EA12C0}" presName="sibTrans" presStyleLbl="sibTrans2D1" presStyleIdx="3" presStyleCnt="4"/>
      <dgm:spPr/>
    </dgm:pt>
    <dgm:pt modelId="{CC3E723F-4F69-8C48-9B83-3986848D2AE8}" type="pres">
      <dgm:prSet presAssocID="{9F8562F1-67B6-4B00-8A4E-F64578EA12C0}" presName="connectorText" presStyleLbl="sibTrans2D1" presStyleIdx="3" presStyleCnt="4"/>
      <dgm:spPr/>
    </dgm:pt>
    <dgm:pt modelId="{73C89FA4-F7ED-D54C-A00F-D4D1E41E6714}" type="pres">
      <dgm:prSet presAssocID="{7ED63ABD-18D3-4D44-87AF-DC63C6C47247}" presName="node" presStyleLbl="node1" presStyleIdx="4" presStyleCnt="5">
        <dgm:presLayoutVars>
          <dgm:bulletEnabled val="1"/>
        </dgm:presLayoutVars>
      </dgm:prSet>
      <dgm:spPr/>
    </dgm:pt>
  </dgm:ptLst>
  <dgm:cxnLst>
    <dgm:cxn modelId="{6C8B5A0D-4AB4-3D4D-BF27-0E5C066BC6DB}" type="presOf" srcId="{0AEF9BD1-BB91-4504-8666-B0460B587E49}" destId="{034E4AE1-53B8-E242-A2F1-D6E4FE6CE78A}" srcOrd="1" destOrd="0" presId="urn:microsoft.com/office/officeart/2005/8/layout/process5"/>
    <dgm:cxn modelId="{A214A20F-D1C9-BE40-A119-05DDF39ED773}" type="presOf" srcId="{74FF08AB-CDED-4317-BB56-AA3558166593}" destId="{AD9D339F-47C4-F645-ABDB-35D3A2D82321}" srcOrd="0" destOrd="0" presId="urn:microsoft.com/office/officeart/2005/8/layout/process5"/>
    <dgm:cxn modelId="{8E13C419-9525-3044-AA4D-C2CAE4AA8669}" type="presOf" srcId="{1E9577ED-A2D4-40B6-82B5-FE405E871242}" destId="{EF0FBBDE-8620-3545-920D-77EA6307D7B8}" srcOrd="0" destOrd="0" presId="urn:microsoft.com/office/officeart/2005/8/layout/process5"/>
    <dgm:cxn modelId="{0FD75422-E432-6E4D-812E-4A03DEF162BB}" type="presOf" srcId="{F2F310CE-C809-4071-8BBA-663C686C2692}" destId="{CBA2981F-7629-A042-929D-B080E0861345}" srcOrd="0" destOrd="0" presId="urn:microsoft.com/office/officeart/2005/8/layout/process5"/>
    <dgm:cxn modelId="{8DB67424-B8BD-4B45-A573-D98F023B6449}" type="presOf" srcId="{7ED63ABD-18D3-4D44-87AF-DC63C6C47247}" destId="{73C89FA4-F7ED-D54C-A00F-D4D1E41E6714}" srcOrd="0" destOrd="0" presId="urn:microsoft.com/office/officeart/2005/8/layout/process5"/>
    <dgm:cxn modelId="{00EC552F-6835-4AFF-806C-8B4DA59F8C36}" srcId="{4D2E7171-CC32-4510-93AB-A30A0DCD8679}" destId="{7ED63ABD-18D3-4D44-87AF-DC63C6C47247}" srcOrd="4" destOrd="0" parTransId="{DA9102D4-229B-4F7A-9474-9AFA8D7FAE5B}" sibTransId="{7E23BDC7-5373-4E86-884A-B309D0A3F877}"/>
    <dgm:cxn modelId="{121FDE3B-F666-CF43-B0AD-26CA32E74128}" type="presOf" srcId="{F2F310CE-C809-4071-8BBA-663C686C2692}" destId="{0028E9C5-CC49-2545-AF84-EC866500687A}" srcOrd="1" destOrd="0" presId="urn:microsoft.com/office/officeart/2005/8/layout/process5"/>
    <dgm:cxn modelId="{A80F2243-EE9E-4871-8D3B-1DEA1E512F43}" srcId="{4D2E7171-CC32-4510-93AB-A30A0DCD8679}" destId="{D0357F38-AE79-4544-B7CC-E166190BF0B2}" srcOrd="3" destOrd="0" parTransId="{F3BBC70E-E9B1-4A41-834D-76A6B5DC13C9}" sibTransId="{9F8562F1-67B6-4B00-8A4E-F64578EA12C0}"/>
    <dgm:cxn modelId="{99D8EE4B-5A44-7D4F-A288-57AF2A69CA4C}" type="presOf" srcId="{B0E56F45-7F79-407B-9F07-CF361DA8DB8B}" destId="{E4C409A6-BDD8-0F4E-92E3-EA434ECCAB93}" srcOrd="0" destOrd="0" presId="urn:microsoft.com/office/officeart/2005/8/layout/process5"/>
    <dgm:cxn modelId="{DACF124D-BF41-9E40-8002-8E4472FD5CBD}" type="presOf" srcId="{4D2E7171-CC32-4510-93AB-A30A0DCD8679}" destId="{DC60DBA2-FB35-F74B-AB3B-62D48045ABBA}" srcOrd="0" destOrd="0" presId="urn:microsoft.com/office/officeart/2005/8/layout/process5"/>
    <dgm:cxn modelId="{30565B6C-FE9F-8C49-A6A5-73E24F80E60A}" type="presOf" srcId="{1E9577ED-A2D4-40B6-82B5-FE405E871242}" destId="{BDAB0FC8-1861-2640-9E96-F41F5239DF79}" srcOrd="1" destOrd="0" presId="urn:microsoft.com/office/officeart/2005/8/layout/process5"/>
    <dgm:cxn modelId="{51573374-E344-934E-B383-E31D86312698}" type="presOf" srcId="{D0357F38-AE79-4544-B7CC-E166190BF0B2}" destId="{A1EE26D2-F064-6341-B1C7-E684E16BFA9C}" srcOrd="0" destOrd="0" presId="urn:microsoft.com/office/officeart/2005/8/layout/process5"/>
    <dgm:cxn modelId="{7CE3E380-B87E-E048-B951-AE5B0D4CDDBA}" type="presOf" srcId="{C4689E09-068C-48B4-8D26-93919219A24C}" destId="{7C0113F1-04F3-B842-9CB4-4EB6CF5786A0}" srcOrd="0" destOrd="0" presId="urn:microsoft.com/office/officeart/2005/8/layout/process5"/>
    <dgm:cxn modelId="{5C5C42A1-0F64-43EC-88A5-227E9547E6F3}" srcId="{4D2E7171-CC32-4510-93AB-A30A0DCD8679}" destId="{74FF08AB-CDED-4317-BB56-AA3558166593}" srcOrd="2" destOrd="0" parTransId="{26F4599C-E3C5-4AC9-8361-9B69DB4951C4}" sibTransId="{1E9577ED-A2D4-40B6-82B5-FE405E871242}"/>
    <dgm:cxn modelId="{5EFD71AA-6A27-46BD-B5BC-B3AF56B333A8}" srcId="{4D2E7171-CC32-4510-93AB-A30A0DCD8679}" destId="{C4689E09-068C-48B4-8D26-93919219A24C}" srcOrd="1" destOrd="0" parTransId="{1B88BEA9-F97F-4229-81B4-B1FC85664190}" sibTransId="{0AEF9BD1-BB91-4504-8666-B0460B587E49}"/>
    <dgm:cxn modelId="{D62DE6AB-AD69-8A46-A296-4A029DB6FFC6}" type="presOf" srcId="{0AEF9BD1-BB91-4504-8666-B0460B587E49}" destId="{F39C0CB5-EDD4-5645-86DD-9F4652A6929C}" srcOrd="0" destOrd="0" presId="urn:microsoft.com/office/officeart/2005/8/layout/process5"/>
    <dgm:cxn modelId="{94C2FBB4-0BF5-3C43-BCC2-17E4EADFD547}" type="presOf" srcId="{9F8562F1-67B6-4B00-8A4E-F64578EA12C0}" destId="{CC3E723F-4F69-8C48-9B83-3986848D2AE8}" srcOrd="1" destOrd="0" presId="urn:microsoft.com/office/officeart/2005/8/layout/process5"/>
    <dgm:cxn modelId="{7C2311C6-1000-4846-92BC-F98C0DE5C47D}" srcId="{4D2E7171-CC32-4510-93AB-A30A0DCD8679}" destId="{B0E56F45-7F79-407B-9F07-CF361DA8DB8B}" srcOrd="0" destOrd="0" parTransId="{C08F9897-9CF9-42BA-A134-BECA9BF3EDCF}" sibTransId="{F2F310CE-C809-4071-8BBA-663C686C2692}"/>
    <dgm:cxn modelId="{D7FB28D5-1C76-A148-B63D-381FFD9AFEAC}" type="presOf" srcId="{9F8562F1-67B6-4B00-8A4E-F64578EA12C0}" destId="{96C39EC5-B021-E14E-B929-29D464B607E4}" srcOrd="0" destOrd="0" presId="urn:microsoft.com/office/officeart/2005/8/layout/process5"/>
    <dgm:cxn modelId="{AC894552-E974-8344-8483-EF766E06B769}" type="presParOf" srcId="{DC60DBA2-FB35-F74B-AB3B-62D48045ABBA}" destId="{E4C409A6-BDD8-0F4E-92E3-EA434ECCAB93}" srcOrd="0" destOrd="0" presId="urn:microsoft.com/office/officeart/2005/8/layout/process5"/>
    <dgm:cxn modelId="{A32A1A7B-5193-7C4A-B62E-606A3234BAB5}" type="presParOf" srcId="{DC60DBA2-FB35-F74B-AB3B-62D48045ABBA}" destId="{CBA2981F-7629-A042-929D-B080E0861345}" srcOrd="1" destOrd="0" presId="urn:microsoft.com/office/officeart/2005/8/layout/process5"/>
    <dgm:cxn modelId="{A297153E-F68D-B249-A42E-7F8C82AF1050}" type="presParOf" srcId="{CBA2981F-7629-A042-929D-B080E0861345}" destId="{0028E9C5-CC49-2545-AF84-EC866500687A}" srcOrd="0" destOrd="0" presId="urn:microsoft.com/office/officeart/2005/8/layout/process5"/>
    <dgm:cxn modelId="{2264395B-F584-6B4C-AE2F-857DB53EA8E5}" type="presParOf" srcId="{DC60DBA2-FB35-F74B-AB3B-62D48045ABBA}" destId="{7C0113F1-04F3-B842-9CB4-4EB6CF5786A0}" srcOrd="2" destOrd="0" presId="urn:microsoft.com/office/officeart/2005/8/layout/process5"/>
    <dgm:cxn modelId="{099194A0-915C-D040-999C-25C7AA40B3F9}" type="presParOf" srcId="{DC60DBA2-FB35-F74B-AB3B-62D48045ABBA}" destId="{F39C0CB5-EDD4-5645-86DD-9F4652A6929C}" srcOrd="3" destOrd="0" presId="urn:microsoft.com/office/officeart/2005/8/layout/process5"/>
    <dgm:cxn modelId="{CC24495D-8FA0-BC49-9C57-A7C80C698FB1}" type="presParOf" srcId="{F39C0CB5-EDD4-5645-86DD-9F4652A6929C}" destId="{034E4AE1-53B8-E242-A2F1-D6E4FE6CE78A}" srcOrd="0" destOrd="0" presId="urn:microsoft.com/office/officeart/2005/8/layout/process5"/>
    <dgm:cxn modelId="{29180572-1A9B-8945-987A-D494AB73ADAE}" type="presParOf" srcId="{DC60DBA2-FB35-F74B-AB3B-62D48045ABBA}" destId="{AD9D339F-47C4-F645-ABDB-35D3A2D82321}" srcOrd="4" destOrd="0" presId="urn:microsoft.com/office/officeart/2005/8/layout/process5"/>
    <dgm:cxn modelId="{DD7008FF-A761-1349-A56E-A45B92C03C1A}" type="presParOf" srcId="{DC60DBA2-FB35-F74B-AB3B-62D48045ABBA}" destId="{EF0FBBDE-8620-3545-920D-77EA6307D7B8}" srcOrd="5" destOrd="0" presId="urn:microsoft.com/office/officeart/2005/8/layout/process5"/>
    <dgm:cxn modelId="{723DCCF7-70E3-8640-BF94-01A2610C5738}" type="presParOf" srcId="{EF0FBBDE-8620-3545-920D-77EA6307D7B8}" destId="{BDAB0FC8-1861-2640-9E96-F41F5239DF79}" srcOrd="0" destOrd="0" presId="urn:microsoft.com/office/officeart/2005/8/layout/process5"/>
    <dgm:cxn modelId="{BF61FEE0-F56F-F849-95F6-9E123CA9C28D}" type="presParOf" srcId="{DC60DBA2-FB35-F74B-AB3B-62D48045ABBA}" destId="{A1EE26D2-F064-6341-B1C7-E684E16BFA9C}" srcOrd="6" destOrd="0" presId="urn:microsoft.com/office/officeart/2005/8/layout/process5"/>
    <dgm:cxn modelId="{86069E0B-F934-6548-8353-D84B9223B63A}" type="presParOf" srcId="{DC60DBA2-FB35-F74B-AB3B-62D48045ABBA}" destId="{96C39EC5-B021-E14E-B929-29D464B607E4}" srcOrd="7" destOrd="0" presId="urn:microsoft.com/office/officeart/2005/8/layout/process5"/>
    <dgm:cxn modelId="{440027CE-330F-2641-8D40-BE8D26693BA7}" type="presParOf" srcId="{96C39EC5-B021-E14E-B929-29D464B607E4}" destId="{CC3E723F-4F69-8C48-9B83-3986848D2AE8}" srcOrd="0" destOrd="0" presId="urn:microsoft.com/office/officeart/2005/8/layout/process5"/>
    <dgm:cxn modelId="{3D031DE0-803A-E24F-ABEF-4B5A1BE53D5B}" type="presParOf" srcId="{DC60DBA2-FB35-F74B-AB3B-62D48045ABBA}" destId="{73C89FA4-F7ED-D54C-A00F-D4D1E41E671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75235-91B1-5247-A4CD-472754050046}">
      <dsp:nvSpPr>
        <dsp:cNvPr id="0" name=""/>
        <dsp:cNvSpPr/>
      </dsp:nvSpPr>
      <dsp:spPr>
        <a:xfrm>
          <a:off x="0" y="30488"/>
          <a:ext cx="8610600" cy="844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1) Analysis Methodology Overview</a:t>
          </a:r>
        </a:p>
      </dsp:txBody>
      <dsp:txXfrm>
        <a:off x="41208" y="71696"/>
        <a:ext cx="8528184" cy="761739"/>
      </dsp:txXfrm>
    </dsp:sp>
    <dsp:sp modelId="{E6752886-EC23-FD4E-9C77-F98A607B691F}">
      <dsp:nvSpPr>
        <dsp:cNvPr id="0" name=""/>
        <dsp:cNvSpPr/>
      </dsp:nvSpPr>
      <dsp:spPr>
        <a:xfrm>
          <a:off x="0" y="985735"/>
          <a:ext cx="8610600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2) Business Understanding</a:t>
          </a:r>
        </a:p>
      </dsp:txBody>
      <dsp:txXfrm>
        <a:off x="41208" y="1026943"/>
        <a:ext cx="8528184" cy="761739"/>
      </dsp:txXfrm>
    </dsp:sp>
    <dsp:sp modelId="{6F0F872B-6355-6E48-8DDC-1509569AE1ED}">
      <dsp:nvSpPr>
        <dsp:cNvPr id="0" name=""/>
        <dsp:cNvSpPr/>
      </dsp:nvSpPr>
      <dsp:spPr>
        <a:xfrm>
          <a:off x="0" y="1936450"/>
          <a:ext cx="8610600" cy="8441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3) Data Understanding</a:t>
          </a:r>
        </a:p>
      </dsp:txBody>
      <dsp:txXfrm>
        <a:off x="41208" y="1977658"/>
        <a:ext cx="8528184" cy="761739"/>
      </dsp:txXfrm>
    </dsp:sp>
    <dsp:sp modelId="{B54BF3AE-E5F2-E54F-86E7-AD3CD9D619F4}">
      <dsp:nvSpPr>
        <dsp:cNvPr id="0" name=""/>
        <dsp:cNvSpPr/>
      </dsp:nvSpPr>
      <dsp:spPr>
        <a:xfrm>
          <a:off x="0" y="2887165"/>
          <a:ext cx="8610600" cy="8441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4) Data Preparation</a:t>
          </a:r>
        </a:p>
      </dsp:txBody>
      <dsp:txXfrm>
        <a:off x="41208" y="2928373"/>
        <a:ext cx="8528184" cy="761739"/>
      </dsp:txXfrm>
    </dsp:sp>
    <dsp:sp modelId="{DC53D98C-CCFD-C840-8644-D09B904DB81C}">
      <dsp:nvSpPr>
        <dsp:cNvPr id="0" name=""/>
        <dsp:cNvSpPr/>
      </dsp:nvSpPr>
      <dsp:spPr>
        <a:xfrm>
          <a:off x="0" y="3837880"/>
          <a:ext cx="8610600" cy="8441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5) Modeling</a:t>
          </a:r>
        </a:p>
      </dsp:txBody>
      <dsp:txXfrm>
        <a:off x="41208" y="3879088"/>
        <a:ext cx="8528184" cy="761739"/>
      </dsp:txXfrm>
    </dsp:sp>
    <dsp:sp modelId="{33223FE0-19E5-BB41-9067-DD9DA289DE7C}">
      <dsp:nvSpPr>
        <dsp:cNvPr id="0" name=""/>
        <dsp:cNvSpPr/>
      </dsp:nvSpPr>
      <dsp:spPr>
        <a:xfrm>
          <a:off x="0" y="4788595"/>
          <a:ext cx="8610600" cy="844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6) Evaluation</a:t>
          </a:r>
        </a:p>
      </dsp:txBody>
      <dsp:txXfrm>
        <a:off x="41208" y="4829803"/>
        <a:ext cx="8528184" cy="761739"/>
      </dsp:txXfrm>
    </dsp:sp>
    <dsp:sp modelId="{FC0076DF-99AC-0747-B64D-1CB21F740047}">
      <dsp:nvSpPr>
        <dsp:cNvPr id="0" name=""/>
        <dsp:cNvSpPr/>
      </dsp:nvSpPr>
      <dsp:spPr>
        <a:xfrm>
          <a:off x="0" y="5739310"/>
          <a:ext cx="8610600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7) Deployment</a:t>
          </a:r>
        </a:p>
      </dsp:txBody>
      <dsp:txXfrm>
        <a:off x="41208" y="5780518"/>
        <a:ext cx="8528184" cy="761739"/>
      </dsp:txXfrm>
    </dsp:sp>
    <dsp:sp modelId="{8ECD4829-58D7-754F-A7D9-FEA256DEFF32}">
      <dsp:nvSpPr>
        <dsp:cNvPr id="0" name=""/>
        <dsp:cNvSpPr/>
      </dsp:nvSpPr>
      <dsp:spPr>
        <a:xfrm>
          <a:off x="0" y="6690025"/>
          <a:ext cx="8610600" cy="8441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8) Conclusion + Summary</a:t>
          </a:r>
        </a:p>
      </dsp:txBody>
      <dsp:txXfrm>
        <a:off x="41208" y="6731233"/>
        <a:ext cx="8528184" cy="761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A0C1E-7858-4BB7-93C7-F7B8B06FEE4A}">
      <dsp:nvSpPr>
        <dsp:cNvPr id="0" name=""/>
        <dsp:cNvSpPr/>
      </dsp:nvSpPr>
      <dsp:spPr>
        <a:xfrm>
          <a:off x="1199289" y="0"/>
          <a:ext cx="12627387" cy="7287015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998D4-1654-4048-B223-31A07C10C6E4}">
      <dsp:nvSpPr>
        <dsp:cNvPr id="0" name=""/>
        <dsp:cNvSpPr/>
      </dsp:nvSpPr>
      <dsp:spPr>
        <a:xfrm>
          <a:off x="911" y="2186104"/>
          <a:ext cx="3564416" cy="2914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46,000 fatalities in 2022 (NSC).</a:t>
          </a:r>
          <a:endParaRPr lang="en-US" sz="3100" kern="1200"/>
        </a:p>
      </dsp:txBody>
      <dsp:txXfrm>
        <a:off x="143200" y="2328393"/>
        <a:ext cx="3279838" cy="2630228"/>
      </dsp:txXfrm>
    </dsp:sp>
    <dsp:sp modelId="{CB4770E0-1E16-48EA-89AE-CE2F01D2AD40}">
      <dsp:nvSpPr>
        <dsp:cNvPr id="0" name=""/>
        <dsp:cNvSpPr/>
      </dsp:nvSpPr>
      <dsp:spPr>
        <a:xfrm>
          <a:off x="3764081" y="2186104"/>
          <a:ext cx="3564416" cy="2914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Death rate rising since 2019.</a:t>
          </a:r>
          <a:endParaRPr lang="en-US" sz="3100" kern="1200"/>
        </a:p>
      </dsp:txBody>
      <dsp:txXfrm>
        <a:off x="3906370" y="2328393"/>
        <a:ext cx="3279838" cy="2630228"/>
      </dsp:txXfrm>
    </dsp:sp>
    <dsp:sp modelId="{5C5AE1F4-DFFB-4E06-BB14-331C6872F806}">
      <dsp:nvSpPr>
        <dsp:cNvPr id="0" name=""/>
        <dsp:cNvSpPr/>
      </dsp:nvSpPr>
      <dsp:spPr>
        <a:xfrm>
          <a:off x="7527251" y="2186104"/>
          <a:ext cx="3564416" cy="2914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$1.85 trillion in crash-related societal costs (TRIP 2023).</a:t>
          </a:r>
          <a:endParaRPr lang="en-US" sz="3100" kern="1200"/>
        </a:p>
      </dsp:txBody>
      <dsp:txXfrm>
        <a:off x="7669540" y="2328393"/>
        <a:ext cx="3279838" cy="2630228"/>
      </dsp:txXfrm>
    </dsp:sp>
    <dsp:sp modelId="{067CA4D7-F402-497C-8A2C-59560FEB9CF7}">
      <dsp:nvSpPr>
        <dsp:cNvPr id="0" name=""/>
        <dsp:cNvSpPr/>
      </dsp:nvSpPr>
      <dsp:spPr>
        <a:xfrm>
          <a:off x="11290421" y="2186104"/>
          <a:ext cx="3564416" cy="2914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Importance: Predict injury outcomes to guide safety strategies and policy.</a:t>
          </a:r>
          <a:endParaRPr lang="en-US" sz="3100" kern="1200"/>
        </a:p>
      </dsp:txBody>
      <dsp:txXfrm>
        <a:off x="11432710" y="2328393"/>
        <a:ext cx="3279838" cy="2630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E5F71-EFA8-4566-A9D2-D249D0B2383E}">
      <dsp:nvSpPr>
        <dsp:cNvPr id="0" name=""/>
        <dsp:cNvSpPr/>
      </dsp:nvSpPr>
      <dsp:spPr>
        <a:xfrm>
          <a:off x="4390" y="2289886"/>
          <a:ext cx="3135118" cy="199080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923E8-A168-4DF8-8641-4D306871BFF7}">
      <dsp:nvSpPr>
        <dsp:cNvPr id="0" name=""/>
        <dsp:cNvSpPr/>
      </dsp:nvSpPr>
      <dsp:spPr>
        <a:xfrm>
          <a:off x="352737" y="2620815"/>
          <a:ext cx="3135118" cy="199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Source: Crash Report Sampling System (CRSS).</a:t>
          </a:r>
          <a:endParaRPr lang="en-US" sz="2900" kern="1200"/>
        </a:p>
      </dsp:txBody>
      <dsp:txXfrm>
        <a:off x="411046" y="2679124"/>
        <a:ext cx="3018500" cy="1874182"/>
      </dsp:txXfrm>
    </dsp:sp>
    <dsp:sp modelId="{C6779109-436D-4569-9789-7F7C9E181E4C}">
      <dsp:nvSpPr>
        <dsp:cNvPr id="0" name=""/>
        <dsp:cNvSpPr/>
      </dsp:nvSpPr>
      <dsp:spPr>
        <a:xfrm>
          <a:off x="3836202" y="2289886"/>
          <a:ext cx="3135118" cy="199080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A5D02-71EE-4052-8E5F-358340DACFDD}">
      <dsp:nvSpPr>
        <dsp:cNvPr id="0" name=""/>
        <dsp:cNvSpPr/>
      </dsp:nvSpPr>
      <dsp:spPr>
        <a:xfrm>
          <a:off x="4184549" y="2620815"/>
          <a:ext cx="3135118" cy="199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4 datasets: Accident, Vehicle, Person, Distract.</a:t>
          </a:r>
          <a:endParaRPr lang="en-US" sz="2900" kern="1200"/>
        </a:p>
      </dsp:txBody>
      <dsp:txXfrm>
        <a:off x="4242858" y="2679124"/>
        <a:ext cx="3018500" cy="1874182"/>
      </dsp:txXfrm>
    </dsp:sp>
    <dsp:sp modelId="{18D35EBA-99C6-4BAC-8156-474DAA8AC836}">
      <dsp:nvSpPr>
        <dsp:cNvPr id="0" name=""/>
        <dsp:cNvSpPr/>
      </dsp:nvSpPr>
      <dsp:spPr>
        <a:xfrm>
          <a:off x="7668014" y="2289886"/>
          <a:ext cx="3135118" cy="199080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5CC65-31C2-484B-9C79-8F8F5366A233}">
      <dsp:nvSpPr>
        <dsp:cNvPr id="0" name=""/>
        <dsp:cNvSpPr/>
      </dsp:nvSpPr>
      <dsp:spPr>
        <a:xfrm>
          <a:off x="8016361" y="2620815"/>
          <a:ext cx="3135118" cy="199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54,200 crashes, 133,734 persons, 95,785 vehicles.</a:t>
          </a:r>
          <a:endParaRPr lang="en-US" sz="2900" kern="1200"/>
        </a:p>
      </dsp:txBody>
      <dsp:txXfrm>
        <a:off x="8074670" y="2679124"/>
        <a:ext cx="3018500" cy="1874182"/>
      </dsp:txXfrm>
    </dsp:sp>
    <dsp:sp modelId="{C2E77226-B459-4EC1-A526-9495B48D48D1}">
      <dsp:nvSpPr>
        <dsp:cNvPr id="0" name=""/>
        <dsp:cNvSpPr/>
      </dsp:nvSpPr>
      <dsp:spPr>
        <a:xfrm>
          <a:off x="11499826" y="2289886"/>
          <a:ext cx="3135118" cy="199080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04A7B-08A8-4256-97E1-34A61242A750}">
      <dsp:nvSpPr>
        <dsp:cNvPr id="0" name=""/>
        <dsp:cNvSpPr/>
      </dsp:nvSpPr>
      <dsp:spPr>
        <a:xfrm>
          <a:off x="11848173" y="2620815"/>
          <a:ext cx="3135118" cy="199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Merged using CASENUM, VEH_NO, PER_NO.</a:t>
          </a:r>
          <a:endParaRPr lang="en-US" sz="2900" kern="1200"/>
        </a:p>
      </dsp:txBody>
      <dsp:txXfrm>
        <a:off x="11906482" y="2679124"/>
        <a:ext cx="3018500" cy="1874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9EFBF-2D79-447F-8318-09E19EDDBF9B}">
      <dsp:nvSpPr>
        <dsp:cNvPr id="0" name=""/>
        <dsp:cNvSpPr/>
      </dsp:nvSpPr>
      <dsp:spPr>
        <a:xfrm>
          <a:off x="108" y="1750672"/>
          <a:ext cx="3100031" cy="2556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8EDC6-E671-490D-93E9-BD38A6BFF096}">
      <dsp:nvSpPr>
        <dsp:cNvPr id="0" name=""/>
        <dsp:cNvSpPr/>
      </dsp:nvSpPr>
      <dsp:spPr>
        <a:xfrm>
          <a:off x="1691458" y="2177238"/>
          <a:ext cx="3688221" cy="3688221"/>
        </a:xfrm>
        <a:prstGeom prst="leftCircularArrow">
          <a:avLst>
            <a:gd name="adj1" fmla="val 3880"/>
            <a:gd name="adj2" fmla="val 485804"/>
            <a:gd name="adj3" fmla="val 2261315"/>
            <a:gd name="adj4" fmla="val 9024489"/>
            <a:gd name="adj5" fmla="val 452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682AF-E0FD-4A1C-AC63-1F118070AE9E}">
      <dsp:nvSpPr>
        <dsp:cNvPr id="0" name=""/>
        <dsp:cNvSpPr/>
      </dsp:nvSpPr>
      <dsp:spPr>
        <a:xfrm>
          <a:off x="689004" y="3759647"/>
          <a:ext cx="2755583" cy="1095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Driver Age: Skewed 20–40 years.</a:t>
          </a:r>
          <a:endParaRPr lang="en-US" sz="2300" kern="1200"/>
        </a:p>
      </dsp:txBody>
      <dsp:txXfrm>
        <a:off x="721099" y="3791742"/>
        <a:ext cx="2691393" cy="1031614"/>
      </dsp:txXfrm>
    </dsp:sp>
    <dsp:sp modelId="{814C0501-1E39-4290-BF53-596E1E12EE6E}">
      <dsp:nvSpPr>
        <dsp:cNvPr id="0" name=""/>
        <dsp:cNvSpPr/>
      </dsp:nvSpPr>
      <dsp:spPr>
        <a:xfrm>
          <a:off x="4126000" y="1750672"/>
          <a:ext cx="3100031" cy="2556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BC5C-6995-4CB1-8065-8479821B088F}">
      <dsp:nvSpPr>
        <dsp:cNvPr id="0" name=""/>
        <dsp:cNvSpPr/>
      </dsp:nvSpPr>
      <dsp:spPr>
        <a:xfrm>
          <a:off x="5791516" y="92509"/>
          <a:ext cx="4084336" cy="4084336"/>
        </a:xfrm>
        <a:prstGeom prst="circularArrow">
          <a:avLst>
            <a:gd name="adj1" fmla="val 3504"/>
            <a:gd name="adj2" fmla="val 434746"/>
            <a:gd name="adj3" fmla="val 19389743"/>
            <a:gd name="adj4" fmla="val 12575511"/>
            <a:gd name="adj5" fmla="val 408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493FE-4D7D-4AED-9652-DB10ACC24E10}">
      <dsp:nvSpPr>
        <dsp:cNvPr id="0" name=""/>
        <dsp:cNvSpPr/>
      </dsp:nvSpPr>
      <dsp:spPr>
        <a:xfrm>
          <a:off x="4814895" y="1202770"/>
          <a:ext cx="2755583" cy="1095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Speed Limits: Clustered around 25, 35, 55 mph.</a:t>
          </a:r>
          <a:endParaRPr lang="en-US" sz="2300" kern="1200"/>
        </a:p>
      </dsp:txBody>
      <dsp:txXfrm>
        <a:off x="4846990" y="1234865"/>
        <a:ext cx="2691393" cy="1031614"/>
      </dsp:txXfrm>
    </dsp:sp>
    <dsp:sp modelId="{00CED228-8B2D-4FF2-B4F7-F42BBBFF6C29}">
      <dsp:nvSpPr>
        <dsp:cNvPr id="0" name=""/>
        <dsp:cNvSpPr/>
      </dsp:nvSpPr>
      <dsp:spPr>
        <a:xfrm>
          <a:off x="8251891" y="1750672"/>
          <a:ext cx="3100031" cy="2556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A61EA-73D3-491B-B9C8-F3E60F727C04}">
      <dsp:nvSpPr>
        <dsp:cNvPr id="0" name=""/>
        <dsp:cNvSpPr/>
      </dsp:nvSpPr>
      <dsp:spPr>
        <a:xfrm>
          <a:off x="9943241" y="2177238"/>
          <a:ext cx="3688221" cy="3688221"/>
        </a:xfrm>
        <a:prstGeom prst="leftCircularArrow">
          <a:avLst>
            <a:gd name="adj1" fmla="val 3880"/>
            <a:gd name="adj2" fmla="val 485804"/>
            <a:gd name="adj3" fmla="val 2261315"/>
            <a:gd name="adj4" fmla="val 9024489"/>
            <a:gd name="adj5" fmla="val 452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1FD92-F793-4890-A013-29794EBF01E8}">
      <dsp:nvSpPr>
        <dsp:cNvPr id="0" name=""/>
        <dsp:cNvSpPr/>
      </dsp:nvSpPr>
      <dsp:spPr>
        <a:xfrm>
          <a:off x="8940787" y="3759647"/>
          <a:ext cx="2755583" cy="1095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Weather: Majority clear and daylight.</a:t>
          </a:r>
          <a:endParaRPr lang="en-US" sz="2300" kern="1200"/>
        </a:p>
      </dsp:txBody>
      <dsp:txXfrm>
        <a:off x="8972882" y="3791742"/>
        <a:ext cx="2691393" cy="1031614"/>
      </dsp:txXfrm>
    </dsp:sp>
    <dsp:sp modelId="{281822F7-9E06-430B-A486-779A788B0881}">
      <dsp:nvSpPr>
        <dsp:cNvPr id="0" name=""/>
        <dsp:cNvSpPr/>
      </dsp:nvSpPr>
      <dsp:spPr>
        <a:xfrm>
          <a:off x="12377783" y="1750672"/>
          <a:ext cx="3100031" cy="2556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8BB2B-8F09-414D-B28B-29F8B0200D63}">
      <dsp:nvSpPr>
        <dsp:cNvPr id="0" name=""/>
        <dsp:cNvSpPr/>
      </dsp:nvSpPr>
      <dsp:spPr>
        <a:xfrm>
          <a:off x="13066679" y="1202770"/>
          <a:ext cx="2755583" cy="1095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Identified missing values and coding inconsistencies.</a:t>
          </a:r>
          <a:endParaRPr lang="en-US" sz="2300" kern="1200"/>
        </a:p>
      </dsp:txBody>
      <dsp:txXfrm>
        <a:off x="13098774" y="1234865"/>
        <a:ext cx="2691393" cy="10316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42DE4-8D1B-41F9-8531-9E467C0A883E}">
      <dsp:nvSpPr>
        <dsp:cNvPr id="0" name=""/>
        <dsp:cNvSpPr/>
      </dsp:nvSpPr>
      <dsp:spPr>
        <a:xfrm>
          <a:off x="0" y="1735280"/>
          <a:ext cx="14519296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BA1FC-6BE7-4802-B3D3-A95C6E0597AC}">
      <dsp:nvSpPr>
        <dsp:cNvPr id="0" name=""/>
        <dsp:cNvSpPr/>
      </dsp:nvSpPr>
      <dsp:spPr>
        <a:xfrm>
          <a:off x="725964" y="1366279"/>
          <a:ext cx="10163507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4156" tIns="0" rIns="38415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High missingness in travel speed, maneuver type, airbag deployment.</a:t>
          </a:r>
          <a:endParaRPr lang="en-US" sz="2500" kern="1200"/>
        </a:p>
      </dsp:txBody>
      <dsp:txXfrm>
        <a:off x="761990" y="1402305"/>
        <a:ext cx="10091455" cy="665948"/>
      </dsp:txXfrm>
    </dsp:sp>
    <dsp:sp modelId="{24B463F4-5CC5-433B-91EA-4410B47D81A2}">
      <dsp:nvSpPr>
        <dsp:cNvPr id="0" name=""/>
        <dsp:cNvSpPr/>
      </dsp:nvSpPr>
      <dsp:spPr>
        <a:xfrm>
          <a:off x="0" y="2869280"/>
          <a:ext cx="14519296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E2FCD-087D-4774-A2EB-0AF26D100B7A}">
      <dsp:nvSpPr>
        <dsp:cNvPr id="0" name=""/>
        <dsp:cNvSpPr/>
      </dsp:nvSpPr>
      <dsp:spPr>
        <a:xfrm>
          <a:off x="725964" y="2500280"/>
          <a:ext cx="10163507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4156" tIns="0" rIns="38415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Categorical variables encoded with special codes (-1, 99, etc.).</a:t>
          </a:r>
          <a:endParaRPr lang="en-US" sz="2500" kern="1200"/>
        </a:p>
      </dsp:txBody>
      <dsp:txXfrm>
        <a:off x="761990" y="2536306"/>
        <a:ext cx="10091455" cy="665948"/>
      </dsp:txXfrm>
    </dsp:sp>
    <dsp:sp modelId="{1E8757CE-4D20-447F-8E7A-CF0D3B08621C}">
      <dsp:nvSpPr>
        <dsp:cNvPr id="0" name=""/>
        <dsp:cNvSpPr/>
      </dsp:nvSpPr>
      <dsp:spPr>
        <a:xfrm>
          <a:off x="0" y="4003280"/>
          <a:ext cx="14519296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6E2F1-5BE5-4CC8-B14C-3AB75B13A634}">
      <dsp:nvSpPr>
        <dsp:cNvPr id="0" name=""/>
        <dsp:cNvSpPr/>
      </dsp:nvSpPr>
      <dsp:spPr>
        <a:xfrm>
          <a:off x="725964" y="3634280"/>
          <a:ext cx="10163507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4156" tIns="0" rIns="38415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Class imbalance: Minor injuries dominate.</a:t>
          </a:r>
          <a:endParaRPr lang="en-US" sz="2500" kern="1200"/>
        </a:p>
      </dsp:txBody>
      <dsp:txXfrm>
        <a:off x="761990" y="3670306"/>
        <a:ext cx="10091455" cy="665948"/>
      </dsp:txXfrm>
    </dsp:sp>
    <dsp:sp modelId="{2C0080FB-1814-4A65-B279-A60FEBBD5F5A}">
      <dsp:nvSpPr>
        <dsp:cNvPr id="0" name=""/>
        <dsp:cNvSpPr/>
      </dsp:nvSpPr>
      <dsp:spPr>
        <a:xfrm>
          <a:off x="0" y="5137280"/>
          <a:ext cx="14519296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160BF-F38B-4B7C-8445-A4DCCDB7C0B4}">
      <dsp:nvSpPr>
        <dsp:cNvPr id="0" name=""/>
        <dsp:cNvSpPr/>
      </dsp:nvSpPr>
      <dsp:spPr>
        <a:xfrm>
          <a:off x="725964" y="4768280"/>
          <a:ext cx="10163507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4156" tIns="0" rIns="38415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Solutions planned: Imputation, flagging, re-encoding, sampling.</a:t>
          </a:r>
          <a:endParaRPr lang="en-US" sz="2500" kern="1200"/>
        </a:p>
      </dsp:txBody>
      <dsp:txXfrm>
        <a:off x="761990" y="4804306"/>
        <a:ext cx="10091455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409A6-BDD8-0F4E-92E3-EA434ECCAB93}">
      <dsp:nvSpPr>
        <dsp:cNvPr id="0" name=""/>
        <dsp:cNvSpPr/>
      </dsp:nvSpPr>
      <dsp:spPr>
        <a:xfrm>
          <a:off x="8234" y="1014665"/>
          <a:ext cx="2552847" cy="153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Bin Numerical Features:</a:t>
          </a:r>
          <a:r>
            <a:rPr lang="en-US" sz="1400" kern="1200"/>
            <a:t> Grouped continuous variables like Light Conditions into categorical bins (e.g., Dawn, Dusk, Dark) to simplify patterns.</a:t>
          </a:r>
        </a:p>
      </dsp:txBody>
      <dsp:txXfrm>
        <a:off x="53096" y="1059527"/>
        <a:ext cx="2463123" cy="1441984"/>
      </dsp:txXfrm>
    </dsp:sp>
    <dsp:sp modelId="{CBA2981F-7629-A042-929D-B080E0861345}">
      <dsp:nvSpPr>
        <dsp:cNvPr id="0" name=""/>
        <dsp:cNvSpPr/>
      </dsp:nvSpPr>
      <dsp:spPr>
        <a:xfrm>
          <a:off x="2785732" y="1463966"/>
          <a:ext cx="541203" cy="633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85732" y="1590587"/>
        <a:ext cx="378842" cy="379864"/>
      </dsp:txXfrm>
    </dsp:sp>
    <dsp:sp modelId="{7C0113F1-04F3-B842-9CB4-4EB6CF5786A0}">
      <dsp:nvSpPr>
        <dsp:cNvPr id="0" name=""/>
        <dsp:cNvSpPr/>
      </dsp:nvSpPr>
      <dsp:spPr>
        <a:xfrm>
          <a:off x="3582220" y="1014665"/>
          <a:ext cx="2552847" cy="153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Grouping Rare Categories:</a:t>
          </a:r>
          <a:r>
            <a:rPr lang="en-US" sz="1400" kern="1200"/>
            <a:t> Combined infrequent categories in nominal variables (e.g., rare vehicle types, unusual weather conditions) to avoid sparse one-hot encoded matrices.</a:t>
          </a:r>
        </a:p>
      </dsp:txBody>
      <dsp:txXfrm>
        <a:off x="3627082" y="1059527"/>
        <a:ext cx="2463123" cy="1441984"/>
      </dsp:txXfrm>
    </dsp:sp>
    <dsp:sp modelId="{F39C0CB5-EDD4-5645-86DD-9F4652A6929C}">
      <dsp:nvSpPr>
        <dsp:cNvPr id="0" name=""/>
        <dsp:cNvSpPr/>
      </dsp:nvSpPr>
      <dsp:spPr>
        <a:xfrm>
          <a:off x="6359718" y="1463966"/>
          <a:ext cx="541203" cy="633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359718" y="1590587"/>
        <a:ext cx="378842" cy="379864"/>
      </dsp:txXfrm>
    </dsp:sp>
    <dsp:sp modelId="{AD9D339F-47C4-F645-ABDB-35D3A2D82321}">
      <dsp:nvSpPr>
        <dsp:cNvPr id="0" name=""/>
        <dsp:cNvSpPr/>
      </dsp:nvSpPr>
      <dsp:spPr>
        <a:xfrm>
          <a:off x="7156206" y="1014665"/>
          <a:ext cx="2552847" cy="153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Creating New Features:</a:t>
          </a:r>
          <a:r>
            <a:rPr lang="en-US" sz="1400" kern="1200"/>
            <a:t> Engineered meaningful derived variables, such as Season Bins from Month, to capture seasonality effects on crash severity.</a:t>
          </a:r>
        </a:p>
      </dsp:txBody>
      <dsp:txXfrm>
        <a:off x="7201068" y="1059527"/>
        <a:ext cx="2463123" cy="1441984"/>
      </dsp:txXfrm>
    </dsp:sp>
    <dsp:sp modelId="{EF0FBBDE-8620-3545-920D-77EA6307D7B8}">
      <dsp:nvSpPr>
        <dsp:cNvPr id="0" name=""/>
        <dsp:cNvSpPr/>
      </dsp:nvSpPr>
      <dsp:spPr>
        <a:xfrm>
          <a:off x="9933704" y="1463966"/>
          <a:ext cx="541203" cy="633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933704" y="1590587"/>
        <a:ext cx="378842" cy="379864"/>
      </dsp:txXfrm>
    </dsp:sp>
    <dsp:sp modelId="{A1EE26D2-F064-6341-B1C7-E684E16BFA9C}">
      <dsp:nvSpPr>
        <dsp:cNvPr id="0" name=""/>
        <dsp:cNvSpPr/>
      </dsp:nvSpPr>
      <dsp:spPr>
        <a:xfrm>
          <a:off x="10730192" y="1014665"/>
          <a:ext cx="2552847" cy="153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Handling Special Codes: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Treated coded unknowns (like 99 = Unknown) as missing to improve feature quality.</a:t>
          </a:r>
        </a:p>
      </dsp:txBody>
      <dsp:txXfrm>
        <a:off x="10775054" y="1059527"/>
        <a:ext cx="2463123" cy="1441984"/>
      </dsp:txXfrm>
    </dsp:sp>
    <dsp:sp modelId="{96C39EC5-B021-E14E-B929-29D464B607E4}">
      <dsp:nvSpPr>
        <dsp:cNvPr id="0" name=""/>
        <dsp:cNvSpPr/>
      </dsp:nvSpPr>
      <dsp:spPr>
        <a:xfrm>
          <a:off x="13507690" y="1463966"/>
          <a:ext cx="541203" cy="633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3507690" y="1590587"/>
        <a:ext cx="378842" cy="379864"/>
      </dsp:txXfrm>
    </dsp:sp>
    <dsp:sp modelId="{73C89FA4-F7ED-D54C-A00F-D4D1E41E6714}">
      <dsp:nvSpPr>
        <dsp:cNvPr id="0" name=""/>
        <dsp:cNvSpPr/>
      </dsp:nvSpPr>
      <dsp:spPr>
        <a:xfrm>
          <a:off x="14304178" y="1014665"/>
          <a:ext cx="2552847" cy="153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Ensuring Model Compatibility:</a:t>
          </a:r>
          <a:r>
            <a:rPr lang="en-US" sz="1400" kern="1200"/>
            <a:t> Ensured all engineered features were either numerical or properly one-hot encoded to suit machine learning algorithms.</a:t>
          </a:r>
        </a:p>
      </dsp:txBody>
      <dsp:txXfrm>
        <a:off x="14349040" y="1059527"/>
        <a:ext cx="2463123" cy="144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260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328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4C69-23E1-2C5C-1754-AA5025F4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551A4B-C608-E70D-CFE7-6D86AFC2D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E597F-A5AA-27DB-91CC-FD3370271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F2C1F-4B05-CA7C-597B-A6659955B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65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9E821-9B00-BF79-79AD-8D068EE6D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6AE7F-95A8-D588-FED4-7EB8C9E8B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97144-7C2C-D346-4D46-38850D8C3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1FACF-30FB-EEB8-0588-0C73438B5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4767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51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447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8377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2560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480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401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31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182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B064-ACC8-034F-8332-D2493A20B03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9AD7-C20B-4E4B-A77C-69682BDFD3C3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D747E-7A0A-4E4E-AEA6-C4224118C0BD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21B4-0215-EB44-96CB-31B18FB9F3B5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2BEC-8E0A-E74D-9D03-336FEEE7FC32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D0254-24EE-8B46-BD75-9E0C5205345A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8B4-D845-794E-A4F6-9980253ADB2A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AC9A-F84F-FA4C-B6C7-418F99DB410B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02AE-06BA-5243-93BE-65F943B4D9F8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AA0D-1273-F848-BB18-CB3147BA9497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7867-C16F-734C-A795-1B0DF0994EEA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9BAA-A553-8047-9D6F-E0A38BEFD285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2.sv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49.png"/><Relationship Id="rId4" Type="http://schemas.openxmlformats.org/officeDocument/2006/relationships/image" Target="../media/image55.svg"/><Relationship Id="rId9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7.jpeg"/><Relationship Id="rId5" Type="http://schemas.openxmlformats.org/officeDocument/2006/relationships/diagramData" Target="../diagrams/data4.xml"/><Relationship Id="rId10" Type="http://schemas.openxmlformats.org/officeDocument/2006/relationships/image" Target="../media/image16.jpeg"/><Relationship Id="rId4" Type="http://schemas.openxmlformats.org/officeDocument/2006/relationships/image" Target="../media/image15.sv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84371" cy="10287000"/>
            <a:chOff x="0" y="0"/>
            <a:chExt cx="218189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1892" cy="2709333"/>
            </a:xfrm>
            <a:custGeom>
              <a:avLst/>
              <a:gdLst/>
              <a:ahLst/>
              <a:cxnLst/>
              <a:rect l="l" t="t" r="r" b="b"/>
              <a:pathLst>
                <a:path w="2181892" h="2709333">
                  <a:moveTo>
                    <a:pt x="0" y="0"/>
                  </a:moveTo>
                  <a:lnTo>
                    <a:pt x="2181892" y="0"/>
                  </a:lnTo>
                  <a:lnTo>
                    <a:pt x="21818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2181892" cy="2661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8284371" cy="10287000"/>
          </a:xfrm>
          <a:custGeom>
            <a:avLst/>
            <a:gdLst/>
            <a:ahLst/>
            <a:cxnLst/>
            <a:rect l="l" t="t" r="r" b="b"/>
            <a:pathLst>
              <a:path w="8284371" h="10287000">
                <a:moveTo>
                  <a:pt x="0" y="0"/>
                </a:moveTo>
                <a:lnTo>
                  <a:pt x="8284371" y="0"/>
                </a:lnTo>
                <a:lnTo>
                  <a:pt x="82843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539" r="-43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654072" y="931514"/>
            <a:ext cx="78375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 spc="29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OKLAHOMA STATE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17226" y="2529287"/>
            <a:ext cx="8311235" cy="234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5589" b="1" spc="190">
                <a:solidFill>
                  <a:srgbClr val="003896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Predicting Driver Injury Severity in Passenger Vehicle Crashes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0229" y="6542440"/>
            <a:ext cx="7605228" cy="264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27" err="1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Ritwick</a:t>
            </a:r>
            <a:r>
              <a:rPr lang="en-US" sz="2799" spc="27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Dhibar</a:t>
            </a:r>
          </a:p>
          <a:p>
            <a:pPr algn="ctr">
              <a:lnSpc>
                <a:spcPts val="4199"/>
              </a:lnSpc>
            </a:pPr>
            <a:r>
              <a:rPr lang="en-US" sz="2799" spc="27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Bhargavi Gatti</a:t>
            </a:r>
          </a:p>
          <a:p>
            <a:pPr algn="ctr">
              <a:lnSpc>
                <a:spcPts val="4199"/>
              </a:lnSpc>
            </a:pPr>
            <a:r>
              <a:rPr lang="en-US" sz="2799" spc="27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Indu Sen</a:t>
            </a:r>
          </a:p>
          <a:p>
            <a:pPr algn="ctr">
              <a:lnSpc>
                <a:spcPts val="4199"/>
              </a:lnSpc>
            </a:pPr>
            <a:r>
              <a:rPr lang="en-US" sz="2799" spc="27" err="1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Somunath</a:t>
            </a:r>
            <a:r>
              <a:rPr lang="en-US" sz="2799" spc="27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Reddy </a:t>
            </a:r>
            <a:r>
              <a:rPr lang="en-US" sz="2799" spc="27" err="1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Sirasanambeti</a:t>
            </a:r>
            <a:r>
              <a:rPr lang="en-US" sz="2799" spc="27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</a:p>
          <a:p>
            <a:pPr algn="ctr">
              <a:lnSpc>
                <a:spcPts val="4199"/>
              </a:lnSpc>
            </a:pPr>
            <a:endParaRPr lang="en-US" sz="2799" spc="27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870280" y="919053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250FD-E194-24D3-F696-77709A75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9ED7DDD3-1CEC-47A1-8FC5-F2EC1EAF8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322677"/>
              </p:ext>
            </p:extLst>
          </p:nvPr>
        </p:nvGraphicFramePr>
        <p:xfrm>
          <a:off x="2098775" y="1280362"/>
          <a:ext cx="14519296" cy="713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8E5329-D61B-B1CB-DA61-F6E79B28AF97}"/>
              </a:ext>
            </a:extLst>
          </p:cNvPr>
          <p:cNvSpPr txBox="1"/>
          <p:nvPr/>
        </p:nvSpPr>
        <p:spPr>
          <a:xfrm>
            <a:off x="1662223" y="357032"/>
            <a:ext cx="1539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atin typeface="Times New Roman"/>
                <a:ea typeface="Calibri"/>
                <a:cs typeface="Calibri"/>
              </a:rPr>
              <a:t>Data Challenges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279BD-8E1C-B229-10DE-94313F5090EC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288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778" y="3888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087050" y="2171858"/>
            <a:ext cx="4337075" cy="4114800"/>
          </a:xfrm>
          <a:custGeom>
            <a:avLst/>
            <a:gdLst/>
            <a:ahLst/>
            <a:cxnLst/>
            <a:rect l="l" t="t" r="r" b="b"/>
            <a:pathLst>
              <a:path w="4337075" h="4114800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20064" y="7832451"/>
            <a:ext cx="11671049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DATA PREPARATION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DA59BD-0466-81BA-D408-8C4A32C7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42950" y="1038225"/>
            <a:ext cx="16343258" cy="65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</a:pPr>
            <a:r>
              <a:rPr lang="en-US" sz="4384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20743" y="9390305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8364" y="8612717"/>
            <a:ext cx="4931271" cy="32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Excerpt of the Feature Engineering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58853-4392-3684-3511-EDD0BB0E325E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6729FEE6-9D16-9D57-B44D-77229DA36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960101"/>
              </p:ext>
            </p:extLst>
          </p:nvPr>
        </p:nvGraphicFramePr>
        <p:xfrm>
          <a:off x="742950" y="1929186"/>
          <a:ext cx="16865261" cy="356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584FF15-F457-86C9-D922-8886335A0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88" y="5976257"/>
            <a:ext cx="13889241" cy="23815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39109" y="2403704"/>
            <a:ext cx="5228129" cy="744237"/>
            <a:chOff x="0" y="0"/>
            <a:chExt cx="6970839" cy="9923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979617" y="350614"/>
              <a:ext cx="5991223" cy="641703"/>
              <a:chOff x="0" y="0"/>
              <a:chExt cx="861405" cy="9226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61405" cy="92263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2263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2263"/>
                    </a:lnTo>
                    <a:lnTo>
                      <a:pt x="0" y="92263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61405" cy="73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Missing and Duplicated Values Check</a:t>
                </a:r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275279" y="164632"/>
              <a:ext cx="441759" cy="663052"/>
            </a:xfrm>
            <a:custGeom>
              <a:avLst/>
              <a:gdLst/>
              <a:ahLst/>
              <a:cxnLst/>
              <a:rect l="l" t="t" r="r" b="b"/>
              <a:pathLst>
                <a:path w="441759" h="663052">
                  <a:moveTo>
                    <a:pt x="0" y="0"/>
                  </a:moveTo>
                  <a:lnTo>
                    <a:pt x="441759" y="0"/>
                  </a:lnTo>
                  <a:lnTo>
                    <a:pt x="441759" y="663052"/>
                  </a:lnTo>
                  <a:lnTo>
                    <a:pt x="0" y="663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673707"/>
            <a:ext cx="5227245" cy="744237"/>
            <a:chOff x="0" y="0"/>
            <a:chExt cx="6969660" cy="9923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978438" y="350614"/>
              <a:ext cx="5991223" cy="641703"/>
              <a:chOff x="0" y="0"/>
              <a:chExt cx="861405" cy="9226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61405" cy="92263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2263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2263"/>
                    </a:lnTo>
                    <a:lnTo>
                      <a:pt x="0" y="92263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861405" cy="73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Outliers Handlings</a:t>
                </a: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57329" y="133774"/>
              <a:ext cx="677658" cy="724768"/>
            </a:xfrm>
            <a:custGeom>
              <a:avLst/>
              <a:gdLst/>
              <a:ahLst/>
              <a:cxnLst/>
              <a:rect l="l" t="t" r="r" b="b"/>
              <a:pathLst>
                <a:path w="677658" h="724768">
                  <a:moveTo>
                    <a:pt x="0" y="0"/>
                  </a:moveTo>
                  <a:lnTo>
                    <a:pt x="677658" y="0"/>
                  </a:lnTo>
                  <a:lnTo>
                    <a:pt x="677658" y="724768"/>
                  </a:lnTo>
                  <a:lnTo>
                    <a:pt x="0" y="724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99773" y="2403704"/>
            <a:ext cx="5237654" cy="744237"/>
            <a:chOff x="0" y="0"/>
            <a:chExt cx="6983539" cy="9923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992317" y="350614"/>
              <a:ext cx="5991223" cy="641703"/>
              <a:chOff x="0" y="0"/>
              <a:chExt cx="861405" cy="922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61405" cy="92263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2263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2263"/>
                    </a:lnTo>
                    <a:lnTo>
                      <a:pt x="0" y="92263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861405" cy="73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Categorical Variables Encoding</a:t>
                </a: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83813" y="211221"/>
              <a:ext cx="473509" cy="521055"/>
            </a:xfrm>
            <a:custGeom>
              <a:avLst/>
              <a:gdLst/>
              <a:ahLst/>
              <a:cxnLst/>
              <a:rect l="l" t="t" r="r" b="b"/>
              <a:pathLst>
                <a:path w="473509" h="521055">
                  <a:moveTo>
                    <a:pt x="0" y="0"/>
                  </a:moveTo>
                  <a:lnTo>
                    <a:pt x="473509" y="0"/>
                  </a:lnTo>
                  <a:lnTo>
                    <a:pt x="473509" y="521055"/>
                  </a:lnTo>
                  <a:lnTo>
                    <a:pt x="0" y="52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36387" y="6941743"/>
            <a:ext cx="5228129" cy="744237"/>
            <a:chOff x="0" y="0"/>
            <a:chExt cx="6970839" cy="9923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979617" y="355485"/>
              <a:ext cx="5991223" cy="636832"/>
              <a:chOff x="0" y="0"/>
              <a:chExt cx="861405" cy="9156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61405" cy="91562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1562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1562"/>
                    </a:lnTo>
                    <a:lnTo>
                      <a:pt x="0" y="91562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861405" cy="72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Features’ Scaling</a:t>
                </a:r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46832" y="253316"/>
              <a:ext cx="738257" cy="553693"/>
            </a:xfrm>
            <a:custGeom>
              <a:avLst/>
              <a:gdLst/>
              <a:ahLst/>
              <a:cxnLst/>
              <a:rect l="l" t="t" r="r" b="b"/>
              <a:pathLst>
                <a:path w="738257" h="553693">
                  <a:moveTo>
                    <a:pt x="0" y="0"/>
                  </a:moveTo>
                  <a:lnTo>
                    <a:pt x="738257" y="0"/>
                  </a:lnTo>
                  <a:lnTo>
                    <a:pt x="738257" y="553693"/>
                  </a:lnTo>
                  <a:lnTo>
                    <a:pt x="0" y="553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8225" y="6941743"/>
            <a:ext cx="5228129" cy="744237"/>
            <a:chOff x="0" y="0"/>
            <a:chExt cx="6970839" cy="99231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979617" y="329032"/>
              <a:ext cx="5991223" cy="663285"/>
              <a:chOff x="0" y="0"/>
              <a:chExt cx="861405" cy="9536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61405" cy="95366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5366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5366"/>
                    </a:lnTo>
                    <a:lnTo>
                      <a:pt x="0" y="95366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61405" cy="76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Variables Removals</a:t>
                </a:r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16857" y="216857"/>
              <a:ext cx="558602" cy="558602"/>
            </a:xfrm>
            <a:custGeom>
              <a:avLst/>
              <a:gdLst/>
              <a:ahLst/>
              <a:cxnLst/>
              <a:rect l="l" t="t" r="r" b="b"/>
              <a:pathLst>
                <a:path w="558602" h="558602">
                  <a:moveTo>
                    <a:pt x="0" y="0"/>
                  </a:moveTo>
                  <a:lnTo>
                    <a:pt x="558603" y="0"/>
                  </a:lnTo>
                  <a:lnTo>
                    <a:pt x="558603" y="558603"/>
                  </a:lnTo>
                  <a:lnTo>
                    <a:pt x="0" y="558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8003" y="1038781"/>
            <a:ext cx="17075139" cy="2449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4092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Cleaning, Transformation &amp; Features’ Preparations</a:t>
            </a:r>
          </a:p>
          <a:p>
            <a:pPr algn="l">
              <a:lnSpc>
                <a:spcPts val="4823"/>
              </a:lnSpc>
            </a:pPr>
            <a:endParaRPr lang="en-US" sz="4092" b="1">
              <a:solidFill>
                <a:srgbClr val="003896"/>
              </a:solidFill>
              <a:latin typeface="Times New Roman" panose="02020603050405020304" pitchFamily="18" charset="0"/>
              <a:ea typeface="Mardoto Bold Bold"/>
              <a:cs typeface="Times New Roman" panose="02020603050405020304" pitchFamily="18" charset="0"/>
              <a:sym typeface="Mardoto Bold Bold"/>
            </a:endParaRPr>
          </a:p>
          <a:p>
            <a:pPr algn="l">
              <a:lnSpc>
                <a:spcPts val="4823"/>
              </a:lnSpc>
            </a:pPr>
            <a:endParaRPr lang="en-US" sz="4092" b="1">
              <a:solidFill>
                <a:srgbClr val="003896"/>
              </a:solidFill>
              <a:latin typeface="Times New Roman" panose="02020603050405020304" pitchFamily="18" charset="0"/>
              <a:ea typeface="Mardoto Bold Bold"/>
              <a:cs typeface="Times New Roman" panose="02020603050405020304" pitchFamily="18" charset="0"/>
              <a:sym typeface="Mardoto Bold Bold"/>
            </a:endParaRPr>
          </a:p>
          <a:p>
            <a:pPr algn="l">
              <a:lnSpc>
                <a:spcPts val="4823"/>
              </a:lnSpc>
            </a:pPr>
            <a:endParaRPr lang="en-US" sz="4092" b="1">
              <a:solidFill>
                <a:srgbClr val="003896"/>
              </a:solidFill>
              <a:latin typeface="Times New Roman" panose="02020603050405020304" pitchFamily="18" charset="0"/>
              <a:ea typeface="Mardoto Bold Bold"/>
              <a:cs typeface="Times New Roman" panose="02020603050405020304" pitchFamily="18" charset="0"/>
              <a:sym typeface="Mardoto Bol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7820743" y="9390305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14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3438211"/>
            <a:ext cx="6316699" cy="94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8"/>
              </a:lnSpc>
              <a:spcBef>
                <a:spcPct val="0"/>
              </a:spcBef>
            </a:pPr>
            <a:r>
              <a:rPr lang="en-US" sz="1813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Checked for missing values and unknown coded values (e.g., "99" or "-1") and confirmed no critical missing data. Duplicates were not present in the dataset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5661266"/>
            <a:ext cx="6316699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Extreme outliers in numerical features were analyzed; outliers were retained if they were valid real-world scenarios. No artificial capping or removal was performed.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9109" y="8120544"/>
            <a:ext cx="6306290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Removed irrelevant columns such as unique IDs or columns with high missing/unknown percentages (&gt; 80%). Columns not useful for modeling were excluded.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99773" y="3410741"/>
            <a:ext cx="6253007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Categorical variables were transformed using One-Hot Encoding to ensure compatibility with machine learning algorithms that require numerical input.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99773" y="5684644"/>
            <a:ext cx="6253007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The dataset was partitioned into two sets: 70% for training the models and 30% for testing. Stratified sampling was used to maintain the class distribution across both sets.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936387" y="8120544"/>
            <a:ext cx="6347089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Mardoto Regular"/>
                <a:cs typeface="Times New Roman" panose="02020603050405020304" pitchFamily="18" charset="0"/>
                <a:sym typeface="Mardoto Regular"/>
              </a:rPr>
              <a:t>Numerical features were standardized to have a mean of 0 and a standard deviation of 1 to improve model convergence and performance, especially for distance-based algorithms.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899773" y="4673707"/>
            <a:ext cx="5237654" cy="744237"/>
            <a:chOff x="0" y="0"/>
            <a:chExt cx="6983539" cy="992317"/>
          </a:xfrm>
        </p:grpSpPr>
        <p:grpSp>
          <p:nvGrpSpPr>
            <p:cNvPr id="44" name="Group 44"/>
            <p:cNvGrpSpPr/>
            <p:nvPr/>
          </p:nvGrpSpPr>
          <p:grpSpPr>
            <a:xfrm>
              <a:off x="992317" y="350614"/>
              <a:ext cx="5991223" cy="641703"/>
              <a:chOff x="0" y="0"/>
              <a:chExt cx="861405" cy="9226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61405" cy="92263"/>
              </a:xfrm>
              <a:custGeom>
                <a:avLst/>
                <a:gdLst/>
                <a:ahLst/>
                <a:cxnLst/>
                <a:rect l="l" t="t" r="r" b="b"/>
                <a:pathLst>
                  <a:path w="861405" h="92263">
                    <a:moveTo>
                      <a:pt x="0" y="0"/>
                    </a:moveTo>
                    <a:lnTo>
                      <a:pt x="861405" y="0"/>
                    </a:lnTo>
                    <a:lnTo>
                      <a:pt x="861405" y="92263"/>
                    </a:lnTo>
                    <a:lnTo>
                      <a:pt x="0" y="92263"/>
                    </a:lnTo>
                    <a:close/>
                  </a:path>
                </a:pathLst>
              </a:custGeom>
              <a:solidFill>
                <a:srgbClr val="003896"/>
              </a:solidFill>
              <a:ln w="19050" cap="sq">
                <a:solidFill>
                  <a:srgbClr val="0038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19050"/>
                <a:ext cx="861405" cy="73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00"/>
                  </a:lnSpc>
                </a:pPr>
                <a:r>
                  <a:rPr lang="en-US" sz="1900" spc="19">
                    <a:solidFill>
                      <a:srgbClr val="FFFFFF"/>
                    </a:solidFill>
                    <a:latin typeface="Times New Roman" panose="02020603050405020304" pitchFamily="18" charset="0"/>
                    <a:ea typeface="Mardoto Bold"/>
                    <a:cs typeface="Times New Roman" panose="02020603050405020304" pitchFamily="18" charset="0"/>
                    <a:sym typeface="Mardoto Bold"/>
                  </a:rPr>
                  <a:t>Data Partitoning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219015" y="219015"/>
              <a:ext cx="554287" cy="554287"/>
            </a:xfrm>
            <a:custGeom>
              <a:avLst/>
              <a:gdLst/>
              <a:ahLst/>
              <a:cxnLst/>
              <a:rect l="l" t="t" r="r" b="b"/>
              <a:pathLst>
                <a:path w="554287" h="554287">
                  <a:moveTo>
                    <a:pt x="0" y="0"/>
                  </a:moveTo>
                  <a:lnTo>
                    <a:pt x="554287" y="0"/>
                  </a:lnTo>
                  <a:lnTo>
                    <a:pt x="554287" y="554287"/>
                  </a:lnTo>
                  <a:lnTo>
                    <a:pt x="0" y="554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0"/>
              <a:ext cx="992317" cy="992317"/>
            </a:xfrm>
            <a:custGeom>
              <a:avLst/>
              <a:gdLst/>
              <a:ahLst/>
              <a:cxnLst/>
              <a:rect l="l" t="t" r="r" b="b"/>
              <a:pathLst>
                <a:path w="992317" h="992317">
                  <a:moveTo>
                    <a:pt x="0" y="0"/>
                  </a:moveTo>
                  <a:lnTo>
                    <a:pt x="992317" y="0"/>
                  </a:lnTo>
                  <a:lnTo>
                    <a:pt x="992317" y="992317"/>
                  </a:lnTo>
                  <a:lnTo>
                    <a:pt x="0" y="99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003896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9FA6DE-D602-A9F5-7211-EA63CC6F5CDF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47750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Balancing the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20743" y="9390305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05490"/>
            <a:ext cx="15414171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Times New Roman"/>
                <a:ea typeface="Mardoto Regular"/>
                <a:cs typeface="Times New Roman"/>
                <a:sym typeface="Mardoto Regular"/>
              </a:rPr>
              <a:t>"Minor" injuries were much more frequent than "Major" injuries.</a:t>
            </a:r>
            <a:endParaRPr lang="en-US" sz="2400">
              <a:solidFill>
                <a:srgbClr val="000000"/>
              </a:solidFill>
              <a:latin typeface="Times New Roman"/>
              <a:ea typeface="Mardoto Regular"/>
              <a:cs typeface="Times New Roman"/>
            </a:endParaRPr>
          </a:p>
          <a:p>
            <a:pPr marL="569595" lvl="1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Times New Roman"/>
                <a:ea typeface="Mardoto Regular"/>
                <a:cs typeface="Times New Roman"/>
                <a:sym typeface="Mardoto Regular"/>
              </a:rPr>
              <a:t>Applied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Mardoto Regular Bold"/>
                <a:cs typeface="Times New Roman"/>
                <a:sym typeface="Mardoto Regular Bold"/>
              </a:rPr>
              <a:t>Equal Size Sampling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Mardoto Regular"/>
                <a:cs typeface="Times New Roman"/>
                <a:sym typeface="Mardoto Regular"/>
              </a:rPr>
              <a:t> to randomly undersample the majority class ("Minor") until both classes had approximately the same number of records.</a:t>
            </a:r>
            <a:endParaRPr lang="en-US" sz="2400">
              <a:solidFill>
                <a:srgbClr val="000000"/>
              </a:solidFill>
              <a:latin typeface="Times New Roman"/>
              <a:ea typeface="Mardoto Regular"/>
              <a:cs typeface="Times New Roman"/>
            </a:endParaRPr>
          </a:p>
          <a:p>
            <a:pPr marL="569595" lvl="1" indent="-342900" algn="l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sz="2400">
                <a:solidFill>
                  <a:srgbClr val="000000"/>
                </a:solidFill>
                <a:latin typeface="Times New Roman"/>
                <a:ea typeface="Mardoto Regular"/>
                <a:cs typeface="Times New Roman"/>
                <a:sym typeface="Mardoto Regular"/>
              </a:rPr>
              <a:t>This corrected imbalance and ensured the model does not get biased toward the dominant class.</a:t>
            </a:r>
            <a:endParaRPr lang="en-US" sz="2400">
              <a:solidFill>
                <a:srgbClr val="000000"/>
              </a:solidFill>
              <a:latin typeface="Times New Roman"/>
              <a:ea typeface="Mardoto Regular"/>
              <a:cs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23096" y="9019426"/>
            <a:ext cx="3146822" cy="32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Before Equal Size Sampling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65746" y="9015387"/>
            <a:ext cx="296301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After Equal Size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DF8AD-AFCE-A666-E293-308CE32114C6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16" name="Picture 15" descr="A green and red bar graph&#10;&#10;AI-generated content may be incorrect.">
            <a:extLst>
              <a:ext uri="{FF2B5EF4-FFF2-40B4-BE49-F238E27FC236}">
                <a16:creationId xmlns:a16="http://schemas.microsoft.com/office/drawing/2014/main" id="{96356AEE-9EAB-15A9-2861-04670BD20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84" y="4850930"/>
            <a:ext cx="3559245" cy="3913414"/>
          </a:xfrm>
          <a:prstGeom prst="rect">
            <a:avLst/>
          </a:prstGeom>
        </p:spPr>
      </p:pic>
      <p:pic>
        <p:nvPicPr>
          <p:cNvPr id="18" name="Picture 17" descr="A green and red bar graph&#10;&#10;AI-generated content may be incorrect.">
            <a:extLst>
              <a:ext uri="{FF2B5EF4-FFF2-40B4-BE49-F238E27FC236}">
                <a16:creationId xmlns:a16="http://schemas.microsoft.com/office/drawing/2014/main" id="{F250B278-55D5-28E0-DFCC-04B210B5F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873" y="4430912"/>
            <a:ext cx="3995068" cy="4333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198189" y="21021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20064" y="7832451"/>
            <a:ext cx="11671049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MODELING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3D1109-9877-55C6-CE55-FDAA206B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416884" y="144707"/>
            <a:ext cx="6280782" cy="1324674"/>
          </a:xfrm>
          <a:custGeom>
            <a:avLst/>
            <a:gdLst/>
            <a:ahLst/>
            <a:cxnLst/>
            <a:rect l="l" t="t" r="r" b="b"/>
            <a:pathLst>
              <a:path w="6280782" h="1324674">
                <a:moveTo>
                  <a:pt x="0" y="0"/>
                </a:moveTo>
                <a:lnTo>
                  <a:pt x="6280782" y="0"/>
                </a:lnTo>
                <a:lnTo>
                  <a:pt x="6280782" y="1324674"/>
                </a:lnTo>
                <a:lnTo>
                  <a:pt x="0" y="132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6631093" y="1469381"/>
            <a:ext cx="5320494" cy="2021642"/>
          </a:xfrm>
          <a:custGeom>
            <a:avLst/>
            <a:gdLst/>
            <a:ahLst/>
            <a:cxnLst/>
            <a:rect l="l" t="t" r="r" b="b"/>
            <a:pathLst>
              <a:path w="5320494" h="2021642">
                <a:moveTo>
                  <a:pt x="0" y="0"/>
                </a:moveTo>
                <a:lnTo>
                  <a:pt x="5320494" y="0"/>
                </a:lnTo>
                <a:lnTo>
                  <a:pt x="5320494" y="2021641"/>
                </a:lnTo>
                <a:lnTo>
                  <a:pt x="0" y="2021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66236" y="3443900"/>
            <a:ext cx="4403581" cy="928755"/>
          </a:xfrm>
          <a:custGeom>
            <a:avLst/>
            <a:gdLst/>
            <a:ahLst/>
            <a:cxnLst/>
            <a:rect l="l" t="t" r="r" b="b"/>
            <a:pathLst>
              <a:path w="4403581" h="928755">
                <a:moveTo>
                  <a:pt x="0" y="0"/>
                </a:moveTo>
                <a:lnTo>
                  <a:pt x="4403581" y="0"/>
                </a:lnTo>
                <a:lnTo>
                  <a:pt x="4403581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61509" y="3491022"/>
            <a:ext cx="4599373" cy="970050"/>
          </a:xfrm>
          <a:custGeom>
            <a:avLst/>
            <a:gdLst/>
            <a:ahLst/>
            <a:cxnLst/>
            <a:rect l="l" t="t" r="r" b="b"/>
            <a:pathLst>
              <a:path w="4599373" h="970050">
                <a:moveTo>
                  <a:pt x="0" y="0"/>
                </a:moveTo>
                <a:lnTo>
                  <a:pt x="4599373" y="0"/>
                </a:lnTo>
                <a:lnTo>
                  <a:pt x="4599373" y="970050"/>
                </a:lnTo>
                <a:lnTo>
                  <a:pt x="0" y="970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244352" y="5015366"/>
            <a:ext cx="6046988" cy="4166925"/>
          </a:xfrm>
          <a:custGeom>
            <a:avLst/>
            <a:gdLst/>
            <a:ahLst/>
            <a:cxnLst/>
            <a:rect l="l" t="t" r="r" b="b"/>
            <a:pathLst>
              <a:path w="6046988" h="4166925">
                <a:moveTo>
                  <a:pt x="0" y="0"/>
                </a:moveTo>
                <a:lnTo>
                  <a:pt x="6046988" y="0"/>
                </a:lnTo>
                <a:lnTo>
                  <a:pt x="6046988" y="4166924"/>
                </a:lnTo>
                <a:lnTo>
                  <a:pt x="0" y="416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861509" y="4939356"/>
            <a:ext cx="6157292" cy="4242934"/>
          </a:xfrm>
          <a:custGeom>
            <a:avLst/>
            <a:gdLst/>
            <a:ahLst/>
            <a:cxnLst/>
            <a:rect l="l" t="t" r="r" b="b"/>
            <a:pathLst>
              <a:path w="6157292" h="4242934">
                <a:moveTo>
                  <a:pt x="0" y="0"/>
                </a:moveTo>
                <a:lnTo>
                  <a:pt x="6157292" y="0"/>
                </a:lnTo>
                <a:lnTo>
                  <a:pt x="6157292" y="4242934"/>
                </a:lnTo>
                <a:lnTo>
                  <a:pt x="0" y="424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4701" y="0"/>
            <a:ext cx="1887997" cy="1823634"/>
          </a:xfrm>
          <a:custGeom>
            <a:avLst/>
            <a:gdLst/>
            <a:ahLst/>
            <a:cxnLst/>
            <a:rect l="l" t="t" r="r" b="b"/>
            <a:pathLst>
              <a:path w="1887997" h="1823634">
                <a:moveTo>
                  <a:pt x="0" y="0"/>
                </a:moveTo>
                <a:lnTo>
                  <a:pt x="1887998" y="0"/>
                </a:lnTo>
                <a:lnTo>
                  <a:pt x="1887998" y="1823634"/>
                </a:lnTo>
                <a:lnTo>
                  <a:pt x="0" y="1823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769358" y="570943"/>
            <a:ext cx="557583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588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PREDICTION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5554" y="3602599"/>
            <a:ext cx="3382661" cy="45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SET BASED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7988" y="3626926"/>
            <a:ext cx="3313776" cy="458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NUMBER BASED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6418" y="5802329"/>
            <a:ext cx="3581797" cy="105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09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DECISION TREE</a:t>
            </a:r>
          </a:p>
          <a:p>
            <a:pPr algn="ctr">
              <a:lnSpc>
                <a:spcPts val="4326"/>
              </a:lnSpc>
              <a:spcBef>
                <a:spcPct val="0"/>
              </a:spcBef>
            </a:pPr>
            <a:r>
              <a:rPr lang="en-US" sz="309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RANDOM FOREST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67994" y="5375941"/>
            <a:ext cx="5744322" cy="331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LOGISTIC REGRESSION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MULTILAYER PERCEPTION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K-NEAREST NEIGHBOR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GRADIENT BOOSTING</a:t>
            </a:r>
          </a:p>
          <a:p>
            <a:pPr algn="ctr">
              <a:lnSpc>
                <a:spcPts val="4325"/>
              </a:lnSpc>
            </a:pPr>
            <a:endParaRPr lang="en-US" sz="3089" b="1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ctr">
              <a:lnSpc>
                <a:spcPts val="4325"/>
              </a:lnSpc>
              <a:spcBef>
                <a:spcPct val="0"/>
              </a:spcBef>
            </a:pPr>
            <a:endParaRPr lang="en-US" sz="3089" b="1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78FC954-8EB9-9D70-2E84-4584517B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FA5A5-8063-3000-76D4-72673B8D5BC4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4428" y="479729"/>
            <a:ext cx="5645699" cy="1190729"/>
          </a:xfrm>
          <a:custGeom>
            <a:avLst/>
            <a:gdLst/>
            <a:ahLst/>
            <a:cxnLst/>
            <a:rect l="l" t="t" r="r" b="b"/>
            <a:pathLst>
              <a:path w="5645699" h="1190729">
                <a:moveTo>
                  <a:pt x="0" y="0"/>
                </a:moveTo>
                <a:lnTo>
                  <a:pt x="5645699" y="0"/>
                </a:lnTo>
                <a:lnTo>
                  <a:pt x="5645699" y="1190730"/>
                </a:lnTo>
                <a:lnTo>
                  <a:pt x="0" y="1190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99464" y="2265696"/>
            <a:ext cx="6818757" cy="2814287"/>
          </a:xfrm>
          <a:custGeom>
            <a:avLst/>
            <a:gdLst/>
            <a:ahLst/>
            <a:cxnLst/>
            <a:rect l="l" t="t" r="r" b="b"/>
            <a:pathLst>
              <a:path w="6818757" h="2814287">
                <a:moveTo>
                  <a:pt x="0" y="0"/>
                </a:moveTo>
                <a:lnTo>
                  <a:pt x="6818757" y="0"/>
                </a:lnTo>
                <a:lnTo>
                  <a:pt x="6818757" y="2814287"/>
                </a:lnTo>
                <a:lnTo>
                  <a:pt x="0" y="2814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99464" y="6187522"/>
            <a:ext cx="6818757" cy="2814287"/>
          </a:xfrm>
          <a:custGeom>
            <a:avLst/>
            <a:gdLst/>
            <a:ahLst/>
            <a:cxnLst/>
            <a:rect l="l" t="t" r="r" b="b"/>
            <a:pathLst>
              <a:path w="6818757" h="2814287">
                <a:moveTo>
                  <a:pt x="0" y="0"/>
                </a:moveTo>
                <a:lnTo>
                  <a:pt x="6818757" y="0"/>
                </a:lnTo>
                <a:lnTo>
                  <a:pt x="6818757" y="2814287"/>
                </a:lnTo>
                <a:lnTo>
                  <a:pt x="0" y="2814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15532" y="2971309"/>
            <a:ext cx="3038105" cy="1253909"/>
          </a:xfrm>
          <a:custGeom>
            <a:avLst/>
            <a:gdLst/>
            <a:ahLst/>
            <a:cxnLst/>
            <a:rect l="l" t="t" r="r" b="b"/>
            <a:pathLst>
              <a:path w="3038105" h="1253909">
                <a:moveTo>
                  <a:pt x="0" y="0"/>
                </a:moveTo>
                <a:lnTo>
                  <a:pt x="3038105" y="0"/>
                </a:lnTo>
                <a:lnTo>
                  <a:pt x="3038105" y="1253909"/>
                </a:lnTo>
                <a:lnTo>
                  <a:pt x="0" y="1253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2533" y="1941201"/>
            <a:ext cx="341204" cy="7819256"/>
          </a:xfrm>
          <a:custGeom>
            <a:avLst/>
            <a:gdLst/>
            <a:ahLst/>
            <a:cxnLst/>
            <a:rect l="l" t="t" r="r" b="b"/>
            <a:pathLst>
              <a:path w="341204" h="7819256">
                <a:moveTo>
                  <a:pt x="0" y="0"/>
                </a:moveTo>
                <a:lnTo>
                  <a:pt x="341204" y="0"/>
                </a:lnTo>
                <a:lnTo>
                  <a:pt x="341204" y="7819255"/>
                </a:lnTo>
                <a:lnTo>
                  <a:pt x="0" y="7819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13483" y="7002210"/>
            <a:ext cx="3140154" cy="1296027"/>
          </a:xfrm>
          <a:custGeom>
            <a:avLst/>
            <a:gdLst/>
            <a:ahLst/>
            <a:cxnLst/>
            <a:rect l="l" t="t" r="r" b="b"/>
            <a:pathLst>
              <a:path w="3140154" h="1296027">
                <a:moveTo>
                  <a:pt x="0" y="0"/>
                </a:moveTo>
                <a:lnTo>
                  <a:pt x="3140154" y="0"/>
                </a:lnTo>
                <a:lnTo>
                  <a:pt x="3140154" y="1296028"/>
                </a:lnTo>
                <a:lnTo>
                  <a:pt x="0" y="129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5339" y="7854059"/>
            <a:ext cx="2215863" cy="2179604"/>
          </a:xfrm>
          <a:custGeom>
            <a:avLst/>
            <a:gdLst/>
            <a:ahLst/>
            <a:cxnLst/>
            <a:rect l="l" t="t" r="r" b="b"/>
            <a:pathLst>
              <a:path w="2215863" h="2179604">
                <a:moveTo>
                  <a:pt x="0" y="0"/>
                </a:moveTo>
                <a:lnTo>
                  <a:pt x="2215863" y="0"/>
                </a:lnTo>
                <a:lnTo>
                  <a:pt x="2215863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720364" y="792028"/>
            <a:ext cx="4444338" cy="52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SET BASED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9464" y="2897432"/>
            <a:ext cx="6818757" cy="12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Easy to understand and good for simple classification problems.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6859335"/>
            <a:ext cx="5914417" cy="12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Strong and reliable, works well with complex data.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5532" y="3337279"/>
            <a:ext cx="3038105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DECISION TREE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76836" y="7183236"/>
            <a:ext cx="2813447" cy="93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B51A2-B225-7DE9-49AC-D0943176D09B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4428" y="479729"/>
            <a:ext cx="5645699" cy="1190729"/>
          </a:xfrm>
          <a:custGeom>
            <a:avLst/>
            <a:gdLst/>
            <a:ahLst/>
            <a:cxnLst/>
            <a:rect l="l" t="t" r="r" b="b"/>
            <a:pathLst>
              <a:path w="5645699" h="1190729">
                <a:moveTo>
                  <a:pt x="0" y="0"/>
                </a:moveTo>
                <a:lnTo>
                  <a:pt x="5645699" y="0"/>
                </a:lnTo>
                <a:lnTo>
                  <a:pt x="5645699" y="1190730"/>
                </a:lnTo>
                <a:lnTo>
                  <a:pt x="0" y="1190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74427" y="781286"/>
            <a:ext cx="5645699" cy="52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b="1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NUMBER BASED MODELS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EF8A3C-639C-A083-A28C-3AD08001B439}"/>
              </a:ext>
            </a:extLst>
          </p:cNvPr>
          <p:cNvGrpSpPr/>
          <p:nvPr/>
        </p:nvGrpSpPr>
        <p:grpSpPr>
          <a:xfrm>
            <a:off x="2399597" y="2315183"/>
            <a:ext cx="3564244" cy="1013005"/>
            <a:chOff x="2519214" y="2018722"/>
            <a:chExt cx="3384784" cy="1396993"/>
          </a:xfrm>
        </p:grpSpPr>
        <p:sp>
          <p:nvSpPr>
            <p:cNvPr id="3" name="Freeform 3"/>
            <p:cNvSpPr/>
            <p:nvPr/>
          </p:nvSpPr>
          <p:spPr>
            <a:xfrm>
              <a:off x="2519214" y="2018722"/>
              <a:ext cx="3384784" cy="1396993"/>
            </a:xfrm>
            <a:custGeom>
              <a:avLst/>
              <a:gdLst/>
              <a:ahLst/>
              <a:cxnLst/>
              <a:rect l="l" t="t" r="r" b="b"/>
              <a:pathLst>
                <a:path w="3384784" h="1396993">
                  <a:moveTo>
                    <a:pt x="0" y="0"/>
                  </a:moveTo>
                  <a:lnTo>
                    <a:pt x="3384784" y="0"/>
                  </a:lnTo>
                  <a:lnTo>
                    <a:pt x="3384784" y="1396992"/>
                  </a:lnTo>
                  <a:lnTo>
                    <a:pt x="0" y="1396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683522" y="2472996"/>
              <a:ext cx="3038105" cy="446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FFFFF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MLP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0DA9AD-5036-7468-33A2-5D95F8237F44}"/>
              </a:ext>
            </a:extLst>
          </p:cNvPr>
          <p:cNvGrpSpPr/>
          <p:nvPr/>
        </p:nvGrpSpPr>
        <p:grpSpPr>
          <a:xfrm>
            <a:off x="2338085" y="3975482"/>
            <a:ext cx="3668247" cy="1042564"/>
            <a:chOff x="2399598" y="3920508"/>
            <a:chExt cx="3483550" cy="1437756"/>
          </a:xfrm>
        </p:grpSpPr>
        <p:sp>
          <p:nvSpPr>
            <p:cNvPr id="4" name="Freeform 4"/>
            <p:cNvSpPr/>
            <p:nvPr/>
          </p:nvSpPr>
          <p:spPr>
            <a:xfrm>
              <a:off x="2399598" y="3920508"/>
              <a:ext cx="3483550" cy="1437756"/>
            </a:xfrm>
            <a:custGeom>
              <a:avLst/>
              <a:gdLst/>
              <a:ahLst/>
              <a:cxnLst/>
              <a:rect l="l" t="t" r="r" b="b"/>
              <a:pathLst>
                <a:path w="3483550" h="1437756">
                  <a:moveTo>
                    <a:pt x="0" y="0"/>
                  </a:moveTo>
                  <a:lnTo>
                    <a:pt x="3483550" y="0"/>
                  </a:lnTo>
                  <a:lnTo>
                    <a:pt x="3483550" y="1437756"/>
                  </a:lnTo>
                  <a:lnTo>
                    <a:pt x="0" y="1437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66920" y="4415956"/>
              <a:ext cx="2748905" cy="399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75"/>
                </a:lnSpc>
                <a:spcBef>
                  <a:spcPct val="0"/>
                </a:spcBef>
              </a:pPr>
              <a:r>
                <a:rPr lang="en-US" sz="2410" b="1">
                  <a:solidFill>
                    <a:srgbClr val="FFFFFF"/>
                  </a:solidFill>
                  <a:latin typeface="Times New Roman" panose="02020603050405020304" pitchFamily="18" charset="0"/>
                  <a:ea typeface="Mardoto Bold Bold"/>
                  <a:cs typeface="Times New Roman" panose="02020603050405020304" pitchFamily="18" charset="0"/>
                  <a:sym typeface="Mardoto Bold Bold"/>
                </a:rPr>
                <a:t>Logistic Regression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2058A9-C00C-FE53-EC5E-4BF40E42E7D8}"/>
              </a:ext>
            </a:extLst>
          </p:cNvPr>
          <p:cNvGrpSpPr/>
          <p:nvPr/>
        </p:nvGrpSpPr>
        <p:grpSpPr>
          <a:xfrm>
            <a:off x="8175761" y="2315183"/>
            <a:ext cx="9197839" cy="919784"/>
            <a:chOff x="8665142" y="2236403"/>
            <a:chExt cx="9197839" cy="919784"/>
          </a:xfrm>
        </p:grpSpPr>
        <p:sp>
          <p:nvSpPr>
            <p:cNvPr id="5" name="Freeform 5"/>
            <p:cNvSpPr/>
            <p:nvPr/>
          </p:nvSpPr>
          <p:spPr>
            <a:xfrm>
              <a:off x="8665142" y="2236403"/>
              <a:ext cx="9197839" cy="919784"/>
            </a:xfrm>
            <a:custGeom>
              <a:avLst/>
              <a:gdLst/>
              <a:ahLst/>
              <a:cxnLst/>
              <a:rect l="l" t="t" r="r" b="b"/>
              <a:pathLst>
                <a:path w="9197839" h="919784">
                  <a:moveTo>
                    <a:pt x="0" y="0"/>
                  </a:moveTo>
                  <a:lnTo>
                    <a:pt x="9197839" y="0"/>
                  </a:lnTo>
                  <a:lnTo>
                    <a:pt x="9197839" y="919784"/>
                  </a:lnTo>
                  <a:lnTo>
                    <a:pt x="0" y="919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665142" y="2488333"/>
              <a:ext cx="9197839" cy="329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22224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Powerful for complex patterns but needs tuning.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150E14-5015-73C1-BB99-A067B33CBF65}"/>
              </a:ext>
            </a:extLst>
          </p:cNvPr>
          <p:cNvGrpSpPr/>
          <p:nvPr/>
        </p:nvGrpSpPr>
        <p:grpSpPr>
          <a:xfrm>
            <a:off x="8175760" y="3975482"/>
            <a:ext cx="9197839" cy="919784"/>
            <a:chOff x="8665142" y="4155798"/>
            <a:chExt cx="9197839" cy="919784"/>
          </a:xfrm>
        </p:grpSpPr>
        <p:sp>
          <p:nvSpPr>
            <p:cNvPr id="6" name="Freeform 6"/>
            <p:cNvSpPr/>
            <p:nvPr/>
          </p:nvSpPr>
          <p:spPr>
            <a:xfrm>
              <a:off x="8665142" y="4155798"/>
              <a:ext cx="9197839" cy="919784"/>
            </a:xfrm>
            <a:custGeom>
              <a:avLst/>
              <a:gdLst/>
              <a:ahLst/>
              <a:cxnLst/>
              <a:rect l="l" t="t" r="r" b="b"/>
              <a:pathLst>
                <a:path w="9197839" h="919784">
                  <a:moveTo>
                    <a:pt x="0" y="0"/>
                  </a:moveTo>
                  <a:lnTo>
                    <a:pt x="9197839" y="0"/>
                  </a:lnTo>
                  <a:lnTo>
                    <a:pt x="9197839" y="919784"/>
                  </a:lnTo>
                  <a:lnTo>
                    <a:pt x="0" y="919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7277" y="4319082"/>
              <a:ext cx="8476323" cy="329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A method that predicts the chance of an outcome, often used for yes/no decisions.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6CBB5E-3DF4-3F78-537B-075A3F6A951B}"/>
              </a:ext>
            </a:extLst>
          </p:cNvPr>
          <p:cNvGrpSpPr/>
          <p:nvPr/>
        </p:nvGrpSpPr>
        <p:grpSpPr>
          <a:xfrm>
            <a:off x="8175760" y="5777777"/>
            <a:ext cx="9197839" cy="919784"/>
            <a:chOff x="8897277" y="6275988"/>
            <a:chExt cx="9197839" cy="919784"/>
          </a:xfrm>
        </p:grpSpPr>
        <p:sp>
          <p:nvSpPr>
            <p:cNvPr id="7" name="Freeform 7"/>
            <p:cNvSpPr/>
            <p:nvPr/>
          </p:nvSpPr>
          <p:spPr>
            <a:xfrm>
              <a:off x="8897277" y="6275988"/>
              <a:ext cx="9197839" cy="919784"/>
            </a:xfrm>
            <a:custGeom>
              <a:avLst/>
              <a:gdLst/>
              <a:ahLst/>
              <a:cxnLst/>
              <a:rect l="l" t="t" r="r" b="b"/>
              <a:pathLst>
                <a:path w="9197839" h="919784">
                  <a:moveTo>
                    <a:pt x="0" y="0"/>
                  </a:moveTo>
                  <a:lnTo>
                    <a:pt x="9197840" y="0"/>
                  </a:lnTo>
                  <a:lnTo>
                    <a:pt x="9197840" y="919783"/>
                  </a:lnTo>
                  <a:lnTo>
                    <a:pt x="0" y="919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144000" y="6352188"/>
              <a:ext cx="8534400" cy="711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A method that classifies a data point based on the most common category among its closest neighbors.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6C219-3570-F198-4DBB-FA612AE799EA}"/>
              </a:ext>
            </a:extLst>
          </p:cNvPr>
          <p:cNvGrpSpPr/>
          <p:nvPr/>
        </p:nvGrpSpPr>
        <p:grpSpPr>
          <a:xfrm>
            <a:off x="2399597" y="5777777"/>
            <a:ext cx="3564244" cy="1013005"/>
            <a:chOff x="2498364" y="6032774"/>
            <a:chExt cx="3384784" cy="1396993"/>
          </a:xfrm>
        </p:grpSpPr>
        <p:sp>
          <p:nvSpPr>
            <p:cNvPr id="8" name="Freeform 8"/>
            <p:cNvSpPr/>
            <p:nvPr/>
          </p:nvSpPr>
          <p:spPr>
            <a:xfrm>
              <a:off x="2498364" y="6032774"/>
              <a:ext cx="3384784" cy="1396993"/>
            </a:xfrm>
            <a:custGeom>
              <a:avLst/>
              <a:gdLst/>
              <a:ahLst/>
              <a:cxnLst/>
              <a:rect l="l" t="t" r="r" b="b"/>
              <a:pathLst>
                <a:path w="3384784" h="1396993">
                  <a:moveTo>
                    <a:pt x="0" y="0"/>
                  </a:moveTo>
                  <a:lnTo>
                    <a:pt x="3384784" y="0"/>
                  </a:lnTo>
                  <a:lnTo>
                    <a:pt x="3384784" y="1396993"/>
                  </a:lnTo>
                  <a:lnTo>
                    <a:pt x="0" y="1396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71704" y="6478540"/>
              <a:ext cx="3038105" cy="4243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FFFFFF"/>
                  </a:solidFill>
                  <a:latin typeface="Times New Roman" panose="02020603050405020304" pitchFamily="18" charset="0"/>
                  <a:ea typeface="Mardoto Bold Bold"/>
                  <a:cs typeface="Times New Roman" panose="02020603050405020304" pitchFamily="18" charset="0"/>
                  <a:sym typeface="Mardoto Bold Bold"/>
                </a:rPr>
                <a:t>K-Nearest Neighbor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C8A516-9A5B-3ABE-1845-C702E99D2988}"/>
              </a:ext>
            </a:extLst>
          </p:cNvPr>
          <p:cNvGrpSpPr/>
          <p:nvPr/>
        </p:nvGrpSpPr>
        <p:grpSpPr>
          <a:xfrm>
            <a:off x="8175760" y="7492233"/>
            <a:ext cx="9197839" cy="919784"/>
            <a:chOff x="8665142" y="8396179"/>
            <a:chExt cx="9197839" cy="919784"/>
          </a:xfrm>
        </p:grpSpPr>
        <p:sp>
          <p:nvSpPr>
            <p:cNvPr id="10" name="Freeform 10"/>
            <p:cNvSpPr/>
            <p:nvPr/>
          </p:nvSpPr>
          <p:spPr>
            <a:xfrm>
              <a:off x="8665142" y="8396179"/>
              <a:ext cx="9197839" cy="919784"/>
            </a:xfrm>
            <a:custGeom>
              <a:avLst/>
              <a:gdLst/>
              <a:ahLst/>
              <a:cxnLst/>
              <a:rect l="l" t="t" r="r" b="b"/>
              <a:pathLst>
                <a:path w="9197839" h="919784">
                  <a:moveTo>
                    <a:pt x="0" y="0"/>
                  </a:moveTo>
                  <a:lnTo>
                    <a:pt x="9197839" y="0"/>
                  </a:lnTo>
                  <a:lnTo>
                    <a:pt x="9197839" y="919784"/>
                  </a:lnTo>
                  <a:lnTo>
                    <a:pt x="0" y="919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97277" y="8521054"/>
              <a:ext cx="8476323" cy="66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32"/>
                </a:lnSpc>
                <a:spcBef>
                  <a:spcPct val="0"/>
                </a:spcBef>
              </a:pPr>
              <a:r>
                <a:rPr lang="en-US" sz="1880">
                  <a:solidFill>
                    <a:srgbClr val="000000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A powerful method that builds multiple models sequentially, each correcting the mistakes of the previous one.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620184-1731-026C-E003-1BEB61BFEDDF}"/>
              </a:ext>
            </a:extLst>
          </p:cNvPr>
          <p:cNvGrpSpPr/>
          <p:nvPr/>
        </p:nvGrpSpPr>
        <p:grpSpPr>
          <a:xfrm>
            <a:off x="2390085" y="7492233"/>
            <a:ext cx="3564244" cy="1013005"/>
            <a:chOff x="2510183" y="8302958"/>
            <a:chExt cx="3384784" cy="1396993"/>
          </a:xfrm>
        </p:grpSpPr>
        <p:sp>
          <p:nvSpPr>
            <p:cNvPr id="9" name="Freeform 9"/>
            <p:cNvSpPr/>
            <p:nvPr/>
          </p:nvSpPr>
          <p:spPr>
            <a:xfrm>
              <a:off x="2510183" y="8302958"/>
              <a:ext cx="3384784" cy="1396993"/>
            </a:xfrm>
            <a:custGeom>
              <a:avLst/>
              <a:gdLst/>
              <a:ahLst/>
              <a:cxnLst/>
              <a:rect l="l" t="t" r="r" b="b"/>
              <a:pathLst>
                <a:path w="3384784" h="1396993">
                  <a:moveTo>
                    <a:pt x="0" y="0"/>
                  </a:moveTo>
                  <a:lnTo>
                    <a:pt x="3384784" y="0"/>
                  </a:lnTo>
                  <a:lnTo>
                    <a:pt x="3384784" y="1396993"/>
                  </a:lnTo>
                  <a:lnTo>
                    <a:pt x="0" y="1396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10183" y="8740469"/>
              <a:ext cx="3384784" cy="446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FFFFF"/>
                  </a:solidFill>
                  <a:latin typeface="Times New Roman" panose="02020603050405020304" pitchFamily="18" charset="0"/>
                  <a:ea typeface="Mardoto Bold"/>
                  <a:cs typeface="Times New Roman" panose="02020603050405020304" pitchFamily="18" charset="0"/>
                  <a:sym typeface="Mardoto Bold"/>
                </a:rPr>
                <a:t>Gradient Boosting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10DAA3-41AF-FA84-7897-FBC4BB739B2D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51E4F-E233-3EEC-5804-FE7F945B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DDF030EB-8D5A-F70D-74F8-0930442BBE00}"/>
              </a:ext>
            </a:extLst>
          </p:cNvPr>
          <p:cNvSpPr txBox="1"/>
          <p:nvPr/>
        </p:nvSpPr>
        <p:spPr>
          <a:xfrm>
            <a:off x="6074427" y="781286"/>
            <a:ext cx="5645699" cy="11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50" b="1">
                <a:solidFill>
                  <a:srgbClr val="FFFFFF"/>
                </a:solidFill>
                <a:latin typeface="Times New Roman"/>
                <a:ea typeface="Times New Roman Bold"/>
                <a:cs typeface="Times New Roman"/>
              </a:rPr>
              <a:t>MODEL WORKFLOW &amp; NODES</a:t>
            </a:r>
            <a:endParaRPr lang="en-US" sz="3150" b="1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0427B2E-0D7A-FE2B-CF5B-67EA88BD6CD6}"/>
              </a:ext>
            </a:extLst>
          </p:cNvPr>
          <p:cNvSpPr txBox="1"/>
          <p:nvPr/>
        </p:nvSpPr>
        <p:spPr>
          <a:xfrm>
            <a:off x="2572617" y="2644592"/>
            <a:ext cx="3199184" cy="323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MLP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B285FE-58F0-C940-719E-816A38512E72}"/>
              </a:ext>
            </a:extLst>
          </p:cNvPr>
          <p:cNvSpPr txBox="1"/>
          <p:nvPr/>
        </p:nvSpPr>
        <p:spPr>
          <a:xfrm>
            <a:off x="9626492" y="2303344"/>
            <a:ext cx="9197839" cy="32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2224"/>
                </a:solidFill>
                <a:latin typeface="Times New Roman"/>
                <a:ea typeface="Mardoto Bold"/>
                <a:cs typeface="Times New Roman"/>
                <a:sym typeface="Mardoto Bold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9FD9F79-806E-C75C-80A7-3533A5ED81C3}"/>
              </a:ext>
            </a:extLst>
          </p:cNvPr>
          <p:cNvSpPr txBox="1"/>
          <p:nvPr/>
        </p:nvSpPr>
        <p:spPr>
          <a:xfrm>
            <a:off x="8144126" y="4168074"/>
            <a:ext cx="8476323" cy="32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  <a:ea typeface="Mardoto Bold"/>
                <a:cs typeface="Times New Roman"/>
                <a:sym typeface="Mardoto Bold"/>
              </a:rPr>
              <a:t>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2F80D09-AD3A-01CF-4E56-FE2A69672A25}"/>
              </a:ext>
            </a:extLst>
          </p:cNvPr>
          <p:cNvSpPr txBox="1"/>
          <p:nvPr/>
        </p:nvSpPr>
        <p:spPr>
          <a:xfrm>
            <a:off x="2582127" y="6101016"/>
            <a:ext cx="3199184" cy="307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K-Nearest Neighbor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5C87A-7C86-C712-3BFD-94AA6BB66C18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7E95E1AD-5267-F066-2259-D196BF7CDC95}"/>
              </a:ext>
            </a:extLst>
          </p:cNvPr>
          <p:cNvSpPr txBox="1"/>
          <p:nvPr/>
        </p:nvSpPr>
        <p:spPr>
          <a:xfrm>
            <a:off x="1132741" y="570985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Model Workflow &amp; Nodes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3D1C17B-CBE1-FB71-464D-455DB6AB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97" y="2194430"/>
            <a:ext cx="14064603" cy="35270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35AE99-B3BB-24BF-3C2C-BB6A3719A24F}"/>
              </a:ext>
            </a:extLst>
          </p:cNvPr>
          <p:cNvSpPr txBox="1"/>
          <p:nvPr/>
        </p:nvSpPr>
        <p:spPr>
          <a:xfrm>
            <a:off x="3649435" y="6608356"/>
            <a:ext cx="1098912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Logistic Regression Modeling Workflow in KNIME</a:t>
            </a:r>
          </a:p>
          <a:p>
            <a:pPr algn="ctr"/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The pipeline includes one-hot encoding, normalization, class balancing through equal size sampling, model training using Logistic Regression, and evaluation through cross-validation with ROC Curve and Scorer nodes.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77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58561" y="2807937"/>
            <a:ext cx="3252965" cy="3338537"/>
          </a:xfrm>
          <a:custGeom>
            <a:avLst/>
            <a:gdLst/>
            <a:ahLst/>
            <a:cxnLst/>
            <a:rect l="l" t="t" r="r" b="b"/>
            <a:pathLst>
              <a:path w="3252965" h="3338537">
                <a:moveTo>
                  <a:pt x="0" y="0"/>
                </a:moveTo>
                <a:lnTo>
                  <a:pt x="3252965" y="0"/>
                </a:lnTo>
                <a:lnTo>
                  <a:pt x="3252965" y="3338538"/>
                </a:lnTo>
                <a:lnTo>
                  <a:pt x="0" y="3338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2" r="-9760" b="-4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61137" y="2807937"/>
            <a:ext cx="3359249" cy="3338537"/>
          </a:xfrm>
          <a:custGeom>
            <a:avLst/>
            <a:gdLst/>
            <a:ahLst/>
            <a:cxnLst/>
            <a:rect l="l" t="t" r="r" b="b"/>
            <a:pathLst>
              <a:path w="3359249" h="3338537">
                <a:moveTo>
                  <a:pt x="0" y="0"/>
                </a:moveTo>
                <a:lnTo>
                  <a:pt x="3359249" y="0"/>
                </a:lnTo>
                <a:lnTo>
                  <a:pt x="3359249" y="3338538"/>
                </a:lnTo>
                <a:lnTo>
                  <a:pt x="0" y="333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29" t="-1268" r="-2520" b="-89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21490" y="2807937"/>
            <a:ext cx="3101472" cy="3338537"/>
          </a:xfrm>
          <a:custGeom>
            <a:avLst/>
            <a:gdLst/>
            <a:ahLst/>
            <a:cxnLst/>
            <a:rect l="l" t="t" r="r" b="b"/>
            <a:pathLst>
              <a:path w="3101472" h="3338537">
                <a:moveTo>
                  <a:pt x="0" y="0"/>
                </a:moveTo>
                <a:lnTo>
                  <a:pt x="3101472" y="0"/>
                </a:lnTo>
                <a:lnTo>
                  <a:pt x="3101472" y="3338538"/>
                </a:lnTo>
                <a:lnTo>
                  <a:pt x="0" y="333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1" r="-38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24909" y="2807937"/>
            <a:ext cx="3356865" cy="3338537"/>
          </a:xfrm>
          <a:custGeom>
            <a:avLst/>
            <a:gdLst/>
            <a:ahLst/>
            <a:cxnLst/>
            <a:rect l="l" t="t" r="r" b="b"/>
            <a:pathLst>
              <a:path w="3356865" h="3338537">
                <a:moveTo>
                  <a:pt x="0" y="0"/>
                </a:moveTo>
                <a:lnTo>
                  <a:pt x="3356865" y="0"/>
                </a:lnTo>
                <a:lnTo>
                  <a:pt x="3356865" y="3338538"/>
                </a:lnTo>
                <a:lnTo>
                  <a:pt x="0" y="3338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66" r="-4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040637" y="952500"/>
            <a:ext cx="4206726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Team Info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6551" y="6332538"/>
            <a:ext cx="245358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err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Ritwick</a:t>
            </a: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 Dhibar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MS, Management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 Information Systems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Mardoto Bold"/>
              <a:ea typeface="Mardoto Bold"/>
              <a:cs typeface="Mardoto Bold"/>
              <a:sym typeface="Mard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13810" y="6332538"/>
            <a:ext cx="251683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Bhargavi Gatti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MS, Management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 Information Systems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08006" y="6332538"/>
            <a:ext cx="266551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Indu Sen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MS, Business Analytics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 and Data Science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Mardoto Bold"/>
              <a:ea typeface="Mardoto Bold"/>
              <a:cs typeface="Mardoto Bold"/>
              <a:sym typeface="Mard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77144" y="6332538"/>
            <a:ext cx="2453580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err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Somunath</a:t>
            </a: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 Reddy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err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Sirasanambeti</a:t>
            </a: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MS, Management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Information Systems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Mardoto Bold"/>
              <a:ea typeface="Mardoto Bold"/>
              <a:cs typeface="Mardoto Bold"/>
              <a:sym typeface="Mardoto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CFC0D-1BCA-9CD4-BCFB-1797B1FFA002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D420E-D7FD-036E-65AB-0923A275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57A2A620-3BA7-E3DB-7DD5-78B855BF7B2D}"/>
              </a:ext>
            </a:extLst>
          </p:cNvPr>
          <p:cNvSpPr txBox="1"/>
          <p:nvPr/>
        </p:nvSpPr>
        <p:spPr>
          <a:xfrm>
            <a:off x="6074427" y="458901"/>
            <a:ext cx="5645699" cy="52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50" b="1">
                <a:solidFill>
                  <a:srgbClr val="FFFFFF"/>
                </a:solidFill>
                <a:latin typeface="Times New Roman"/>
                <a:ea typeface="Times New Roman Bold"/>
                <a:cs typeface="Times New Roman"/>
                <a:sym typeface="Times New Roman Bold"/>
              </a:rPr>
              <a:t>Decision Tree Levels</a:t>
            </a:r>
            <a:endParaRPr lang="en-US" sz="3189" b="1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0D30E-3E22-4C24-F299-29F4EBEF746F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CD126B-A9BC-AE11-3605-C2665D96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/>
          <a:stretch/>
        </p:blipFill>
        <p:spPr>
          <a:xfrm>
            <a:off x="1323835" y="2106384"/>
            <a:ext cx="9501184" cy="691242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97926E7-DA66-159D-1883-F32AEB940B42}"/>
              </a:ext>
            </a:extLst>
          </p:cNvPr>
          <p:cNvSpPr txBox="1"/>
          <p:nvPr/>
        </p:nvSpPr>
        <p:spPr>
          <a:xfrm>
            <a:off x="11086276" y="2696676"/>
            <a:ext cx="649877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This decision tree shows how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ejection status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overspeed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and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vehicle age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impact injury severity.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If a person is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ejected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they are almost always severely injured.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If not ejected, high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overspeed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(over 55.5 mph) still leads to 100% major injuries.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When ejection data is missing,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older vehicles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(over 20.5 years) are again strongly linked to major injuries.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400" b="0" i="0" u="none" strike="noStrike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Overall, ejection and speed are the biggest red flags.</a:t>
            </a:r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6B7325D4-404A-1BB0-19D2-FE7D7E537A5F}"/>
              </a:ext>
            </a:extLst>
          </p:cNvPr>
          <p:cNvSpPr txBox="1"/>
          <p:nvPr/>
        </p:nvSpPr>
        <p:spPr>
          <a:xfrm>
            <a:off x="1028700" y="438923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Decision Tree Levels</a:t>
            </a:r>
          </a:p>
        </p:txBody>
      </p:sp>
    </p:spTree>
    <p:extLst>
      <p:ext uri="{BB962C8B-B14F-4D97-AF65-F5344CB8AC3E}">
        <p14:creationId xmlns:p14="http://schemas.microsoft.com/office/powerpoint/2010/main" val="75141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682817" y="452363"/>
            <a:ext cx="3951684" cy="5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 Variable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9B141-BD45-304D-5980-4D1064B9E1D4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B129-C204-D0C4-F696-CFBE7FD9E559}"/>
              </a:ext>
            </a:extLst>
          </p:cNvPr>
          <p:cNvSpPr txBox="1"/>
          <p:nvPr/>
        </p:nvSpPr>
        <p:spPr>
          <a:xfrm>
            <a:off x="10151435" y="3652284"/>
            <a:ext cx="752785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latin typeface="Times New Roman"/>
                <a:cs typeface="Times New Roman"/>
              </a:rPr>
              <a:t>Ejection Status and Fire Occurrence</a:t>
            </a:r>
            <a:r>
              <a:rPr lang="en-US" sz="2400">
                <a:latin typeface="Times New Roman"/>
                <a:cs typeface="Times New Roman"/>
              </a:rPr>
              <a:t>: Top predictors, highlighting the critical role of crash dynamics in injury severity.</a:t>
            </a:r>
          </a:p>
          <a:p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>
                <a:latin typeface="Times New Roman"/>
                <a:cs typeface="Times New Roman"/>
              </a:rPr>
              <a:t>Restraint Use and Vehicle Damage</a:t>
            </a:r>
            <a:r>
              <a:rPr lang="en-US" sz="2400">
                <a:latin typeface="Times New Roman"/>
                <a:cs typeface="Times New Roman"/>
              </a:rPr>
              <a:t>: Seatbelt usage and damage extent significantly influence severity outcomes.</a:t>
            </a:r>
            <a:endParaRPr lang="en-US" sz="2400">
              <a:latin typeface="Times New Roman"/>
              <a:ea typeface="Calibri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901A3-6A2A-B210-29F8-4E69D80FEBBB}"/>
              </a:ext>
            </a:extLst>
          </p:cNvPr>
          <p:cNvSpPr txBox="1"/>
          <p:nvPr/>
        </p:nvSpPr>
        <p:spPr>
          <a:xfrm>
            <a:off x="1028700" y="230518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Key Predictors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AD68F-55B7-B1FF-702D-86C2FD31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2" y="967118"/>
            <a:ext cx="9714253" cy="82149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066865" y="2281621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20064" y="7832451"/>
            <a:ext cx="11671049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EVALUATION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75BCA2-4A1B-6DE0-1D9B-266E9073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92696"/>
              </p:ext>
            </p:extLst>
          </p:nvPr>
        </p:nvGraphicFramePr>
        <p:xfrm>
          <a:off x="1168132" y="2486012"/>
          <a:ext cx="15951736" cy="6289933"/>
        </p:xfrm>
        <a:graphic>
          <a:graphicData uri="http://schemas.openxmlformats.org/drawingml/2006/table">
            <a:tbl>
              <a:tblPr/>
              <a:tblGrid>
                <a:gridCol w="431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8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8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736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Model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Sensitivity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Specificity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Precision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Accuracy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34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Logistic Regression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0.716 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0.723 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0.376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0.721 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45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AC4149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Gradient Boosting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AC4149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0.720 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AC4149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0.728 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AC4149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0.382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AC4149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0.726 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36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Random Forest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0.681 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0.742 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0.382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0.731 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45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K-Nearest Neighbors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0.638 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0.681 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0.319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0.673 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360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Multilayer Perceptron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0.715 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0.709 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0.365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0.711 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36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1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Decision Tree </a:t>
                      </a:r>
                      <a:endParaRPr 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0.681 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0.714 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0.357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2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Mardoto Bold"/>
                          <a:cs typeface="Times New Roman" panose="02020603050405020304" pitchFamily="18" charset="0"/>
                          <a:sym typeface="Mardoto Bold"/>
                        </a:rPr>
                        <a:t>0.707 </a:t>
                      </a:r>
                      <a:endParaRPr lang="en-US" sz="1600" b="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101598" y="530859"/>
            <a:ext cx="7315200" cy="82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Evaluation – Accuracy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0A0D6-2C3D-22A8-A0D8-52ACA1D0D56C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3BE2B-70B2-FF09-CB97-503326E8DD03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5F5F5"/>
                </a:highlight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E1032CE-A925-3D0D-C410-D4296A1FEED0}"/>
              </a:ext>
            </a:extLst>
          </p:cNvPr>
          <p:cNvSpPr txBox="1"/>
          <p:nvPr/>
        </p:nvSpPr>
        <p:spPr>
          <a:xfrm>
            <a:off x="1028700" y="1047750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Performance Metrics Comparisons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981179" y="2098737"/>
            <a:ext cx="5504856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endParaRPr lang="en-US" sz="2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models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performed better than random guessing (diagonal line).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US" sz="2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Boosted Trees (GBT)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had the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AUC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.801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(LR) and Random Forest (RF)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followed closely.</a:t>
            </a:r>
          </a:p>
          <a:p>
            <a:pPr algn="l"/>
            <a:endParaRPr lang="en-US" sz="2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r>
              <a:rPr lang="en-US" sz="24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(DT)</a:t>
            </a:r>
            <a:r>
              <a:rPr lang="en-US" sz="24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performed slightly lower but still reasonable.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models 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(GBT, RF) captured injury patterns </a:t>
            </a:r>
            <a:r>
              <a:rPr lang="en-US" sz="24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effectively 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 standalone models.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US" sz="2400" b="1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GBT offers the best trade-off between sensitivity and specificity for predicting major injuries.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D37A1-7F3B-3F21-3A73-8618B9F035E1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24</a:t>
            </a:r>
            <a:endParaRPr 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EBE7DC2-5299-69F1-2DBC-005214233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94" y="2213037"/>
            <a:ext cx="10852485" cy="791995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F2DB8FC-7FF7-2E0E-8C8F-26D5F8F32A27}"/>
              </a:ext>
            </a:extLst>
          </p:cNvPr>
          <p:cNvSpPr txBox="1"/>
          <p:nvPr/>
        </p:nvSpPr>
        <p:spPr>
          <a:xfrm>
            <a:off x="1028700" y="1047750"/>
            <a:ext cx="163449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000" b="1"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ROC Curves’ Comparisons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8700" y="1952967"/>
            <a:ext cx="1710545" cy="1250836"/>
          </a:xfrm>
          <a:custGeom>
            <a:avLst/>
            <a:gdLst/>
            <a:ahLst/>
            <a:cxnLst/>
            <a:rect l="l" t="t" r="r" b="b"/>
            <a:pathLst>
              <a:path w="1710545" h="1250836">
                <a:moveTo>
                  <a:pt x="0" y="0"/>
                </a:moveTo>
                <a:lnTo>
                  <a:pt x="1710545" y="0"/>
                </a:lnTo>
                <a:lnTo>
                  <a:pt x="1710545" y="1250835"/>
                </a:lnTo>
                <a:lnTo>
                  <a:pt x="0" y="125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88102" y="4680919"/>
            <a:ext cx="1503995" cy="1912872"/>
          </a:xfrm>
          <a:custGeom>
            <a:avLst/>
            <a:gdLst/>
            <a:ahLst/>
            <a:cxnLst/>
            <a:rect l="l" t="t" r="r" b="b"/>
            <a:pathLst>
              <a:path w="1503995" h="1912872">
                <a:moveTo>
                  <a:pt x="0" y="0"/>
                </a:moveTo>
                <a:lnTo>
                  <a:pt x="1503995" y="0"/>
                </a:lnTo>
                <a:lnTo>
                  <a:pt x="1503995" y="1912872"/>
                </a:lnTo>
                <a:lnTo>
                  <a:pt x="0" y="1912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413523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3992" y="1848172"/>
            <a:ext cx="14853751" cy="159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4400" b="1">
                <a:solidFill>
                  <a:srgbClr val="5B8C5A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Best Performing Models:</a:t>
            </a:r>
          </a:p>
          <a:p>
            <a:pPr marL="863015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Gradient Boosting (AUC = 0.801)</a:t>
            </a:r>
          </a:p>
          <a:p>
            <a:pPr marL="863015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Random Forest (Strong specificity)</a:t>
            </a:r>
            <a:endParaRPr lang="en-US" sz="4400">
              <a:solidFill>
                <a:srgbClr val="000000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3992" y="4593985"/>
            <a:ext cx="13415208" cy="263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57"/>
              </a:lnSpc>
            </a:pPr>
            <a:r>
              <a:rPr lang="en-US" sz="4400" b="1">
                <a:solidFill>
                  <a:srgbClr val="5B8C5A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Top Predictors:</a:t>
            </a:r>
            <a:endParaRPr lang="en-US" sz="1100" b="1">
              <a:solidFill>
                <a:srgbClr val="5B8C5A"/>
              </a:solidFill>
              <a:latin typeface="Times New Roman" panose="02020603050405020304" pitchFamily="18" charset="0"/>
              <a:ea typeface="Mardoto Bold Bold"/>
              <a:cs typeface="Times New Roman" panose="02020603050405020304" pitchFamily="18" charset="0"/>
              <a:sym typeface="Mardoto Bold Bold"/>
            </a:endParaRPr>
          </a:p>
          <a:p>
            <a:pPr marL="822670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Ejection</a:t>
            </a:r>
          </a:p>
          <a:p>
            <a:pPr marL="822670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Restraint use</a:t>
            </a:r>
          </a:p>
          <a:p>
            <a:pPr marL="822670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Fire occurrence</a:t>
            </a:r>
          </a:p>
          <a:p>
            <a:pPr marL="822670" lvl="1" indent="-571500" algn="just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Vehicle damage</a:t>
            </a:r>
            <a:endParaRPr lang="en-US" sz="2326">
              <a:solidFill>
                <a:srgbClr val="000000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43992" y="8009853"/>
            <a:ext cx="14685388" cy="155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6"/>
              </a:lnSpc>
              <a:spcBef>
                <a:spcPct val="0"/>
              </a:spcBef>
            </a:pPr>
            <a:r>
              <a:rPr lang="en-US" sz="4400" b="1">
                <a:solidFill>
                  <a:srgbClr val="5B8C5A"/>
                </a:solidFill>
                <a:latin typeface="Times New Roman" panose="02020603050405020304" pitchFamily="18" charset="0"/>
                <a:ea typeface="Mardoto Bold Bold"/>
                <a:cs typeface="Times New Roman" panose="02020603050405020304" pitchFamily="18" charset="0"/>
                <a:sym typeface="Mardoto Bold Bold"/>
              </a:rPr>
              <a:t>Summary:</a:t>
            </a:r>
          </a:p>
          <a:p>
            <a:pPr marL="571500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Overall moderate success across models.</a:t>
            </a:r>
          </a:p>
          <a:p>
            <a:pPr marL="571500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Opportunity to improve models through tuning.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55295"/>
            <a:ext cx="1653722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Model Performance Summary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5845971-4C2C-684C-CDB9-01B3E900884F}"/>
              </a:ext>
            </a:extLst>
          </p:cNvPr>
          <p:cNvSpPr/>
          <p:nvPr/>
        </p:nvSpPr>
        <p:spPr>
          <a:xfrm>
            <a:off x="1190279" y="7800595"/>
            <a:ext cx="1284808" cy="1845325"/>
          </a:xfrm>
          <a:custGeom>
            <a:avLst/>
            <a:gdLst/>
            <a:ahLst/>
            <a:cxnLst/>
            <a:rect l="l" t="t" r="r" b="b"/>
            <a:pathLst>
              <a:path w="1284808" h="1845325">
                <a:moveTo>
                  <a:pt x="0" y="0"/>
                </a:moveTo>
                <a:lnTo>
                  <a:pt x="1284807" y="0"/>
                </a:lnTo>
                <a:lnTo>
                  <a:pt x="1284807" y="1845325"/>
                </a:lnTo>
                <a:lnTo>
                  <a:pt x="0" y="1845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C1BA0-1690-6EEF-9719-737A4765ECBF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25</a:t>
            </a:r>
            <a:endParaRPr 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334491" y="2247387"/>
            <a:ext cx="3842194" cy="4114800"/>
          </a:xfrm>
          <a:custGeom>
            <a:avLst/>
            <a:gdLst/>
            <a:ahLst/>
            <a:cxnLst/>
            <a:rect l="l" t="t" r="r" b="b"/>
            <a:pathLst>
              <a:path w="3842194" h="4114800">
                <a:moveTo>
                  <a:pt x="0" y="0"/>
                </a:moveTo>
                <a:lnTo>
                  <a:pt x="3842195" y="0"/>
                </a:lnTo>
                <a:lnTo>
                  <a:pt x="3842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20064" y="7832451"/>
            <a:ext cx="11671049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DEPLOYMENT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A0A9AC-2679-E0E0-6BC8-1D570160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8700" y="1759368"/>
            <a:ext cx="2462497" cy="2379388"/>
          </a:xfrm>
          <a:custGeom>
            <a:avLst/>
            <a:gdLst/>
            <a:ahLst/>
            <a:cxnLst/>
            <a:rect l="l" t="t" r="r" b="b"/>
            <a:pathLst>
              <a:path w="2462497" h="2379388">
                <a:moveTo>
                  <a:pt x="0" y="0"/>
                </a:moveTo>
                <a:lnTo>
                  <a:pt x="2462497" y="0"/>
                </a:lnTo>
                <a:lnTo>
                  <a:pt x="2462497" y="2379388"/>
                </a:lnTo>
                <a:lnTo>
                  <a:pt x="0" y="2379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840327"/>
            <a:ext cx="2462497" cy="2462497"/>
          </a:xfrm>
          <a:custGeom>
            <a:avLst/>
            <a:gdLst/>
            <a:ahLst/>
            <a:cxnLst/>
            <a:rect l="l" t="t" r="r" b="b"/>
            <a:pathLst>
              <a:path w="2462497" h="2462497">
                <a:moveTo>
                  <a:pt x="0" y="0"/>
                </a:moveTo>
                <a:lnTo>
                  <a:pt x="2462497" y="0"/>
                </a:lnTo>
                <a:lnTo>
                  <a:pt x="2462497" y="2462497"/>
                </a:lnTo>
                <a:lnTo>
                  <a:pt x="0" y="246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08575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8270" y="1766312"/>
            <a:ext cx="12659530" cy="26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43"/>
              </a:lnSpc>
            </a:pPr>
            <a:r>
              <a:rPr lang="en-US" sz="3600" b="1">
                <a:solidFill>
                  <a:srgbClr val="5B8C5A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Applications:</a:t>
            </a:r>
          </a:p>
          <a:p>
            <a:pPr algn="just">
              <a:lnSpc>
                <a:spcPts val="3743"/>
              </a:lnSpc>
            </a:pPr>
            <a:endParaRPr lang="en-US" sz="3600" b="1">
              <a:solidFill>
                <a:srgbClr val="5B8C5A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  <a:p>
            <a:pPr marL="571500" indent="-57150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DOT/NHTSA crash analytics platforms.</a:t>
            </a:r>
          </a:p>
          <a:p>
            <a:pPr marL="571500" indent="-57150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First responders (quick injury severity assessment). </a:t>
            </a:r>
          </a:p>
          <a:p>
            <a:pPr marL="571500" indent="-571500" algn="just">
              <a:spcBef>
                <a:spcPct val="0"/>
              </a:spcBef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Insurance companies (risk profiling).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8270" y="6591165"/>
            <a:ext cx="118975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3600" b="1">
                <a:solidFill>
                  <a:srgbClr val="5B8C5A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Deployment Assets: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3600" b="1">
              <a:solidFill>
                <a:srgbClr val="5B8C5A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Complete KNIME workflow designed and documented.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5294"/>
            <a:ext cx="1653227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Operational Applications and Integration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74C43-99A6-8ABC-3F3B-5C7747596483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27</a:t>
            </a:r>
            <a:endParaRPr 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198189" y="217716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81200" y="8009090"/>
            <a:ext cx="143256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7086" b="1" spc="212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CONCLUSION + SUMMARY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2FDC34-5D56-2CE0-97ED-4E877AB5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09295" y="6859372"/>
            <a:ext cx="2806618" cy="2168750"/>
          </a:xfrm>
          <a:custGeom>
            <a:avLst/>
            <a:gdLst/>
            <a:ahLst/>
            <a:cxnLst/>
            <a:rect l="l" t="t" r="r" b="b"/>
            <a:pathLst>
              <a:path w="2806618" h="2168750">
                <a:moveTo>
                  <a:pt x="0" y="0"/>
                </a:moveTo>
                <a:lnTo>
                  <a:pt x="2806617" y="0"/>
                </a:lnTo>
                <a:lnTo>
                  <a:pt x="2806617" y="2168750"/>
                </a:lnTo>
                <a:lnTo>
                  <a:pt x="0" y="216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616" y="1780062"/>
            <a:ext cx="2231976" cy="2231976"/>
          </a:xfrm>
          <a:custGeom>
            <a:avLst/>
            <a:gdLst/>
            <a:ahLst/>
            <a:cxnLst/>
            <a:rect l="l" t="t" r="r" b="b"/>
            <a:pathLst>
              <a:path w="2231976" h="2231976">
                <a:moveTo>
                  <a:pt x="0" y="0"/>
                </a:moveTo>
                <a:lnTo>
                  <a:pt x="2231975" y="0"/>
                </a:lnTo>
                <a:lnTo>
                  <a:pt x="2231975" y="2231975"/>
                </a:lnTo>
                <a:lnTo>
                  <a:pt x="0" y="2231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20743" y="9390305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53427" y="1780062"/>
            <a:ext cx="12866638" cy="398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600" b="1">
                <a:solidFill>
                  <a:srgbClr val="5B8C5A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Takeaways:</a:t>
            </a:r>
          </a:p>
          <a:p>
            <a:pPr marL="858771" lvl="1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Predictive models moderately to strongly classify injury severity.</a:t>
            </a:r>
          </a:p>
          <a:p>
            <a:pPr marL="858771" lvl="1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Crash-specific and vehicle-related factors are the key predictors.</a:t>
            </a:r>
          </a:p>
          <a:p>
            <a:pPr marL="858771" lvl="1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Gradient Boosting and Random Forest showed the strongest performance.</a:t>
            </a:r>
          </a:p>
          <a:p>
            <a:pPr marL="858771" lvl="1" indent="-571500" algn="l">
              <a:spcBef>
                <a:spcPct val="0"/>
              </a:spcBef>
              <a:buFont typeface="Wingdings" pitchFamily="2" charset="2"/>
              <a:buChar char="Ø"/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Predictive analytics can support smarter safety policies and response strategies.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Times New Roman" panose="02020603050405020304" pitchFamily="18" charset="0"/>
              <a:ea typeface="Mardoto Bold"/>
              <a:cs typeface="Times New Roman" panose="02020603050405020304" pitchFamily="18" charset="0"/>
              <a:sym typeface="Mard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53427" y="6728947"/>
            <a:ext cx="10017102" cy="269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55"/>
              </a:lnSpc>
              <a:spcBef>
                <a:spcPct val="0"/>
              </a:spcBef>
            </a:pPr>
            <a:r>
              <a:rPr lang="en-US" sz="3600" b="1">
                <a:solidFill>
                  <a:srgbClr val="5B8C5A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Future Directions:</a:t>
            </a:r>
          </a:p>
          <a:p>
            <a:pPr marL="853366" lvl="1" indent="-571500" algn="l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Threshold tuning and optimization.</a:t>
            </a:r>
          </a:p>
          <a:p>
            <a:pPr marL="853366" lvl="1" indent="-571500" algn="l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Model retraining with new data.</a:t>
            </a:r>
          </a:p>
          <a:p>
            <a:pPr marL="853366" lvl="1" indent="-571500" algn="l">
              <a:buFont typeface="Wingdings" pitchFamily="2" charset="2"/>
              <a:buChar char="Ø"/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Feature expansion for improved model performance.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2921"/>
            <a:ext cx="1637503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Key Takeaways and 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EA4C7-E33B-9B84-B1D7-CEDB93103DF9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29</a:t>
            </a:r>
            <a:endParaRPr 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4C820-118D-0BBD-0B58-1FCF0612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ECFD567-A975-A0BD-8C28-382012C7FC2F}"/>
              </a:ext>
            </a:extLst>
          </p:cNvPr>
          <p:cNvSpPr txBox="1"/>
          <p:nvPr/>
        </p:nvSpPr>
        <p:spPr>
          <a:xfrm>
            <a:off x="1066800" y="723900"/>
            <a:ext cx="16459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Agenda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66BD2-D544-012A-AD5E-914723242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936386"/>
              </p:ext>
            </p:extLst>
          </p:nvPr>
        </p:nvGraphicFramePr>
        <p:xfrm>
          <a:off x="4991100" y="1612900"/>
          <a:ext cx="8610600" cy="756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2268AC-0ACF-9CB1-323E-855FD7511501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9442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9D5B8-FFD1-DD3D-370B-F3E9922D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D02057-B1A1-9172-7B02-9DC3EAA61B0D}"/>
              </a:ext>
            </a:extLst>
          </p:cNvPr>
          <p:cNvGrpSpPr/>
          <p:nvPr/>
        </p:nvGrpSpPr>
        <p:grpSpPr>
          <a:xfrm>
            <a:off x="-428757" y="0"/>
            <a:ext cx="19439429" cy="11306486"/>
            <a:chOff x="0" y="0"/>
            <a:chExt cx="5313667" cy="30905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9AEE9E-EF36-28D6-363E-58F52C5FD8B6}"/>
                </a:ext>
              </a:extLst>
            </p:cNvPr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BBCD33-609F-3B54-9900-6B8A8F8AC8A0}"/>
                </a:ext>
              </a:extLst>
            </p:cNvPr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ECCDB9B-A9A3-7A7F-07D9-02E2BC732DBC}"/>
              </a:ext>
            </a:extLst>
          </p:cNvPr>
          <p:cNvSpPr txBox="1"/>
          <p:nvPr/>
        </p:nvSpPr>
        <p:spPr>
          <a:xfrm>
            <a:off x="3047218" y="4466941"/>
            <a:ext cx="11671049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Thank You!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609AE6-845F-1997-61CB-80EEBA04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9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669972" y="2053569"/>
            <a:ext cx="7728359" cy="7136968"/>
          </a:xfrm>
          <a:custGeom>
            <a:avLst/>
            <a:gdLst/>
            <a:ahLst/>
            <a:cxnLst/>
            <a:rect l="l" t="t" r="r" b="b"/>
            <a:pathLst>
              <a:path w="6341066" h="6356958">
                <a:moveTo>
                  <a:pt x="0" y="0"/>
                </a:moveTo>
                <a:lnTo>
                  <a:pt x="6341065" y="0"/>
                </a:lnTo>
                <a:lnTo>
                  <a:pt x="6341065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70280" y="919053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19DBA-4357-87B0-3AD7-E69FCEC5794F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F42BB-328C-4782-DBE6-CDA73E1F74E2}"/>
              </a:ext>
            </a:extLst>
          </p:cNvPr>
          <p:cNvSpPr txBox="1"/>
          <p:nvPr/>
        </p:nvSpPr>
        <p:spPr>
          <a:xfrm>
            <a:off x="1662223" y="381573"/>
            <a:ext cx="1539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atin typeface="Times New Roman"/>
              </a:rPr>
              <a:t> Analysis Methodology Overview</a:t>
            </a:r>
            <a:r>
              <a:rPr lang="en-US" sz="5400">
                <a:latin typeface="Times New Roman"/>
                <a:ea typeface="Times New Roman"/>
                <a:cs typeface="Times New Roman"/>
              </a:rPr>
              <a:t>​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262482" y="2205481"/>
            <a:ext cx="3986212" cy="4114800"/>
          </a:xfrm>
          <a:custGeom>
            <a:avLst/>
            <a:gdLst/>
            <a:ahLst/>
            <a:cxnLst/>
            <a:rect l="l" t="t" r="r" b="b"/>
            <a:pathLst>
              <a:path w="3986212" h="4114800">
                <a:moveTo>
                  <a:pt x="0" y="0"/>
                </a:moveTo>
                <a:lnTo>
                  <a:pt x="3986213" y="0"/>
                </a:lnTo>
                <a:lnTo>
                  <a:pt x="3986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8731" y="7832451"/>
            <a:ext cx="15777382" cy="10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BUSINESS UNDERSTANDING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3111A2-06E4-8E13-EA94-E2ACB1BD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52918-600C-C443-1791-B6187E0FDC06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0C5973-5534-0B9F-68E8-1711562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66" name="TextBox 5">
            <a:extLst>
              <a:ext uri="{FF2B5EF4-FFF2-40B4-BE49-F238E27FC236}">
                <a16:creationId xmlns:a16="http://schemas.microsoft.com/office/drawing/2014/main" id="{98A3CEBE-9BAC-AD6C-1A42-DC45CFCCE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79342"/>
              </p:ext>
            </p:extLst>
          </p:nvPr>
        </p:nvGraphicFramePr>
        <p:xfrm>
          <a:off x="2517850" y="1776206"/>
          <a:ext cx="14855750" cy="728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0" name="TextBox 589">
            <a:extLst>
              <a:ext uri="{FF2B5EF4-FFF2-40B4-BE49-F238E27FC236}">
                <a16:creationId xmlns:a16="http://schemas.microsoft.com/office/drawing/2014/main" id="{425A7338-E96F-EF12-A1EB-51828F7A1F8D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5F5F5"/>
                </a:highlight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EB9D-8971-6F08-E178-39AC61412ADE}"/>
              </a:ext>
            </a:extLst>
          </p:cNvPr>
          <p:cNvSpPr txBox="1"/>
          <p:nvPr/>
        </p:nvSpPr>
        <p:spPr>
          <a:xfrm>
            <a:off x="1662223" y="381573"/>
            <a:ext cx="1539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atin typeface="Times New Roman"/>
                <a:ea typeface="Calibri"/>
                <a:cs typeface="Calibri"/>
              </a:rPr>
              <a:t>Problem Understanding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07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5714" y="-845536"/>
            <a:ext cx="19439429" cy="11306486"/>
            <a:chOff x="0" y="0"/>
            <a:chExt cx="5313667" cy="3090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3667" cy="3090569"/>
            </a:xfrm>
            <a:custGeom>
              <a:avLst/>
              <a:gdLst/>
              <a:ahLst/>
              <a:cxnLst/>
              <a:rect l="l" t="t" r="r" b="b"/>
              <a:pathLst>
                <a:path w="5313667" h="3090569">
                  <a:moveTo>
                    <a:pt x="0" y="0"/>
                  </a:moveTo>
                  <a:lnTo>
                    <a:pt x="5313667" y="0"/>
                  </a:lnTo>
                  <a:lnTo>
                    <a:pt x="5313667" y="3090569"/>
                  </a:lnTo>
                  <a:lnTo>
                    <a:pt x="0" y="3090569"/>
                  </a:lnTo>
                  <a:close/>
                </a:path>
              </a:pathLst>
            </a:custGeom>
            <a:solidFill>
              <a:srgbClr val="5B8C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313667" cy="3052469"/>
            </a:xfrm>
            <a:prstGeom prst="rect">
              <a:avLst/>
            </a:prstGeom>
          </p:spPr>
          <p:txBody>
            <a:bodyPr lIns="44053" tIns="44053" rIns="44053" bIns="44053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83241" y="6810126"/>
            <a:ext cx="744696" cy="645061"/>
            <a:chOff x="0" y="0"/>
            <a:chExt cx="1841500" cy="1595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57400" y="7832451"/>
            <a:ext cx="135636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886" b="1" spc="236">
                <a:solidFill>
                  <a:srgbClr val="FFFFFF"/>
                </a:solidFill>
                <a:latin typeface="Times New Roman" panose="02020603050405020304" pitchFamily="18" charset="0"/>
                <a:ea typeface="Mardoto Bold"/>
                <a:cs typeface="Times New Roman" panose="02020603050405020304" pitchFamily="18" charset="0"/>
                <a:sym typeface="Mardoto Bold"/>
              </a:rPr>
              <a:t>DATA UNDERSTANDING</a:t>
            </a:r>
          </a:p>
        </p:txBody>
      </p:sp>
      <p:sp>
        <p:nvSpPr>
          <p:cNvPr id="9" name="Freeform 9"/>
          <p:cNvSpPr/>
          <p:nvPr/>
        </p:nvSpPr>
        <p:spPr>
          <a:xfrm>
            <a:off x="7124044" y="1800444"/>
            <a:ext cx="4263088" cy="4263088"/>
          </a:xfrm>
          <a:custGeom>
            <a:avLst/>
            <a:gdLst/>
            <a:ahLst/>
            <a:cxnLst/>
            <a:rect l="l" t="t" r="r" b="b"/>
            <a:pathLst>
              <a:path w="4263088" h="4263088">
                <a:moveTo>
                  <a:pt x="0" y="0"/>
                </a:moveTo>
                <a:lnTo>
                  <a:pt x="4263089" y="0"/>
                </a:lnTo>
                <a:lnTo>
                  <a:pt x="4263089" y="4263089"/>
                </a:lnTo>
                <a:lnTo>
                  <a:pt x="0" y="426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DCDC84-A38D-8C15-AC79-79F87B9B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Car">
            <a:extLst>
              <a:ext uri="{FF2B5EF4-FFF2-40B4-BE49-F238E27FC236}">
                <a16:creationId xmlns:a16="http://schemas.microsoft.com/office/drawing/2014/main" id="{4A83D4F3-D2A3-8B39-C6BE-5CC903AB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027" y="2570190"/>
            <a:ext cx="1797798" cy="1797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BB01B-B7DA-6768-01A5-33A10BB37C2B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graphicFrame>
        <p:nvGraphicFramePr>
          <p:cNvPr id="37" name="TextBox 3">
            <a:extLst>
              <a:ext uri="{FF2B5EF4-FFF2-40B4-BE49-F238E27FC236}">
                <a16:creationId xmlns:a16="http://schemas.microsoft.com/office/drawing/2014/main" id="{39CDC51A-1842-37D5-71ED-869DBA900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68320"/>
              </p:ext>
            </p:extLst>
          </p:nvPr>
        </p:nvGraphicFramePr>
        <p:xfrm>
          <a:off x="1839863" y="2283271"/>
          <a:ext cx="14987683" cy="6901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1" name="Graphic 300" descr="Car">
            <a:extLst>
              <a:ext uri="{FF2B5EF4-FFF2-40B4-BE49-F238E27FC236}">
                <a16:creationId xmlns:a16="http://schemas.microsoft.com/office/drawing/2014/main" id="{19868DE1-3B68-9D2C-5D5B-9D7AE032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07911" y="7383831"/>
            <a:ext cx="1797798" cy="179779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5FA729EF-3883-5346-D7C1-23567594DE8E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5F5F5"/>
                </a:highlight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588E1-11EF-EAB5-E5F4-7C6CEB190CA2}"/>
              </a:ext>
            </a:extLst>
          </p:cNvPr>
          <p:cNvSpPr txBox="1"/>
          <p:nvPr/>
        </p:nvSpPr>
        <p:spPr>
          <a:xfrm>
            <a:off x="1662223" y="381573"/>
            <a:ext cx="1539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atin typeface="Times New Roman"/>
                <a:ea typeface="Calibri"/>
                <a:cs typeface="Calibri"/>
              </a:rPr>
              <a:t>Data Overview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78119" y="1874329"/>
            <a:ext cx="524137" cy="530128"/>
          </a:xfrm>
          <a:custGeom>
            <a:avLst/>
            <a:gdLst/>
            <a:ahLst/>
            <a:cxnLst/>
            <a:rect l="l" t="t" r="r" b="b"/>
            <a:pathLst>
              <a:path w="524137" h="530128">
                <a:moveTo>
                  <a:pt x="0" y="0"/>
                </a:moveTo>
                <a:lnTo>
                  <a:pt x="524138" y="0"/>
                </a:lnTo>
                <a:lnTo>
                  <a:pt x="524138" y="530127"/>
                </a:lnTo>
                <a:lnTo>
                  <a:pt x="0" y="53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78119" y="1874329"/>
            <a:ext cx="524137" cy="530128"/>
          </a:xfrm>
          <a:custGeom>
            <a:avLst/>
            <a:gdLst/>
            <a:ahLst/>
            <a:cxnLst/>
            <a:rect l="l" t="t" r="r" b="b"/>
            <a:pathLst>
              <a:path w="524137" h="530128">
                <a:moveTo>
                  <a:pt x="0" y="0"/>
                </a:moveTo>
                <a:lnTo>
                  <a:pt x="524138" y="0"/>
                </a:lnTo>
                <a:lnTo>
                  <a:pt x="524138" y="530127"/>
                </a:lnTo>
                <a:lnTo>
                  <a:pt x="0" y="53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20743" y="9390305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ardoto Bold"/>
                <a:ea typeface="Mardoto Bold"/>
                <a:cs typeface="Mardoto Bold"/>
                <a:sym typeface="Mardoto Bold"/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9D3AB-B218-D6EF-E93C-9ADE40610981}"/>
              </a:ext>
            </a:extLst>
          </p:cNvPr>
          <p:cNvSpPr txBox="1"/>
          <p:nvPr/>
        </p:nvSpPr>
        <p:spPr>
          <a:xfrm>
            <a:off x="17373600" y="9182100"/>
            <a:ext cx="914400" cy="646331"/>
          </a:xfrm>
          <a:prstGeom prst="rect">
            <a:avLst/>
          </a:prstGeom>
          <a:solidFill>
            <a:srgbClr val="0038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aphicFrame>
        <p:nvGraphicFramePr>
          <p:cNvPr id="21" name="TextBox 7">
            <a:extLst>
              <a:ext uri="{FF2B5EF4-FFF2-40B4-BE49-F238E27FC236}">
                <a16:creationId xmlns:a16="http://schemas.microsoft.com/office/drawing/2014/main" id="{CF5E39DF-63AE-E17D-FB4A-97FE5EA7E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211320"/>
              </p:ext>
            </p:extLst>
          </p:nvPr>
        </p:nvGraphicFramePr>
        <p:xfrm>
          <a:off x="1486765" y="2391736"/>
          <a:ext cx="15822371" cy="6058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8" name="Picture 247" descr="Driver Monitoring System PowerPoint Presentation and Slides PPT Example ...">
            <a:extLst>
              <a:ext uri="{FF2B5EF4-FFF2-40B4-BE49-F238E27FC236}">
                <a16:creationId xmlns:a16="http://schemas.microsoft.com/office/drawing/2014/main" id="{4B9E1E27-F279-AB3C-C87C-8E68D0C5D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123" t="12371" r="13592" b="-1031"/>
          <a:stretch/>
        </p:blipFill>
        <p:spPr>
          <a:xfrm>
            <a:off x="2236932" y="4522948"/>
            <a:ext cx="1873187" cy="1525170"/>
          </a:xfrm>
          <a:prstGeom prst="rect">
            <a:avLst/>
          </a:prstGeom>
        </p:spPr>
      </p:pic>
      <p:pic>
        <p:nvPicPr>
          <p:cNvPr id="303" name="Picture 302" descr="Solar LED Radar Speed Sign - EV11">
            <a:extLst>
              <a:ext uri="{FF2B5EF4-FFF2-40B4-BE49-F238E27FC236}">
                <a16:creationId xmlns:a16="http://schemas.microsoft.com/office/drawing/2014/main" id="{BF4B073E-A04F-C15C-5EDF-C133FD60A1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6108" y="4826123"/>
            <a:ext cx="1478133" cy="1500327"/>
          </a:xfrm>
          <a:prstGeom prst="rect">
            <a:avLst/>
          </a:prstGeom>
        </p:spPr>
      </p:pic>
      <p:pic>
        <p:nvPicPr>
          <p:cNvPr id="322" name="Picture 321" descr="Weather Symbols , Free Transparent Clipart - ClipartKey">
            <a:extLst>
              <a:ext uri="{FF2B5EF4-FFF2-40B4-BE49-F238E27FC236}">
                <a16:creationId xmlns:a16="http://schemas.microsoft.com/office/drawing/2014/main" id="{CE98EC60-0AFB-C8BA-AFC0-083AE7B754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4352" y="4721811"/>
            <a:ext cx="1455939" cy="1131904"/>
          </a:xfrm>
          <a:prstGeom prst="rect">
            <a:avLst/>
          </a:prstGeom>
        </p:spPr>
      </p:pic>
      <p:pic>
        <p:nvPicPr>
          <p:cNvPr id="323" name="Picture 322" descr="Graph Missing Values Colored Icon In Powerpoint Pptx Png And Editable ...">
            <a:extLst>
              <a:ext uri="{FF2B5EF4-FFF2-40B4-BE49-F238E27FC236}">
                <a16:creationId xmlns:a16="http://schemas.microsoft.com/office/drawing/2014/main" id="{595A12D4-15BA-CEBD-0F15-324C9D0C40C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2220" t="15714" r="10026" b="517"/>
          <a:stretch/>
        </p:blipFill>
        <p:spPr>
          <a:xfrm>
            <a:off x="14440459" y="5037800"/>
            <a:ext cx="1858635" cy="129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96DD8-A44F-B1A2-A291-B07E3B747DA2}"/>
              </a:ext>
            </a:extLst>
          </p:cNvPr>
          <p:cNvSpPr txBox="1"/>
          <p:nvPr/>
        </p:nvSpPr>
        <p:spPr>
          <a:xfrm>
            <a:off x="1662223" y="381573"/>
            <a:ext cx="1539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atin typeface="Times New Roman"/>
                <a:ea typeface="Calibri"/>
                <a:cs typeface="Calibri"/>
              </a:rPr>
              <a:t>Data Exploration Highlights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Microsoft Macintosh PowerPoint</Application>
  <PresentationFormat>Custom</PresentationFormat>
  <Paragraphs>290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Times New Roman Bold</vt:lpstr>
      <vt:lpstr>Arial</vt:lpstr>
      <vt:lpstr>Times New Roman</vt:lpstr>
      <vt:lpstr>Roboto</vt:lpstr>
      <vt:lpstr>Calibri</vt:lpstr>
      <vt:lpstr>Canva Sans Bold</vt:lpstr>
      <vt:lpstr>Mardoto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 Slides</dc:title>
  <cp:lastModifiedBy>Dhibar, Ritwick</cp:lastModifiedBy>
  <cp:revision>1</cp:revision>
  <dcterms:created xsi:type="dcterms:W3CDTF">2006-08-16T00:00:00Z</dcterms:created>
  <dcterms:modified xsi:type="dcterms:W3CDTF">2025-04-27T19:43:17Z</dcterms:modified>
  <dc:identifier>DAGk1cb-caI</dc:identifier>
</cp:coreProperties>
</file>